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90" r:id="rId4"/>
    <p:sldId id="291" r:id="rId5"/>
    <p:sldId id="292" r:id="rId6"/>
    <p:sldId id="293" r:id="rId7"/>
    <p:sldId id="294" r:id="rId8"/>
    <p:sldId id="295" r:id="rId9"/>
    <p:sldId id="296" r:id="rId10"/>
    <p:sldId id="297" r:id="rId11"/>
    <p:sldId id="300" r:id="rId12"/>
    <p:sldId id="301" r:id="rId13"/>
    <p:sldId id="299" r:id="rId14"/>
    <p:sldId id="302" r:id="rId15"/>
    <p:sldId id="257" r:id="rId16"/>
    <p:sldId id="261" r:id="rId17"/>
    <p:sldId id="270" r:id="rId18"/>
    <p:sldId id="269" r:id="rId19"/>
    <p:sldId id="273" r:id="rId20"/>
    <p:sldId id="276" r:id="rId21"/>
    <p:sldId id="278" r:id="rId22"/>
    <p:sldId id="280" r:id="rId23"/>
    <p:sldId id="281" r:id="rId24"/>
    <p:sldId id="283" r:id="rId25"/>
    <p:sldId id="303" r:id="rId26"/>
    <p:sldId id="285" r:id="rId27"/>
    <p:sldId id="287" r:id="rId28"/>
    <p:sldId id="30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54706B-70C0-4B63-819B-932F58D22FFF}"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16376-09CF-485B-A83E-0BDC537524C1}" type="slidenum">
              <a:rPr lang="en-US" smtClean="0"/>
              <a:t>‹#›</a:t>
            </a:fld>
            <a:endParaRPr lang="en-US"/>
          </a:p>
        </p:txBody>
      </p:sp>
    </p:spTree>
    <p:extLst>
      <p:ext uri="{BB962C8B-B14F-4D97-AF65-F5344CB8AC3E}">
        <p14:creationId xmlns:p14="http://schemas.microsoft.com/office/powerpoint/2010/main" val="125079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4706B-70C0-4B63-819B-932F58D22FFF}"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16376-09CF-485B-A83E-0BDC537524C1}" type="slidenum">
              <a:rPr lang="en-US" smtClean="0"/>
              <a:t>‹#›</a:t>
            </a:fld>
            <a:endParaRPr lang="en-US"/>
          </a:p>
        </p:txBody>
      </p:sp>
    </p:spTree>
    <p:extLst>
      <p:ext uri="{BB962C8B-B14F-4D97-AF65-F5344CB8AC3E}">
        <p14:creationId xmlns:p14="http://schemas.microsoft.com/office/powerpoint/2010/main" val="403252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4706B-70C0-4B63-819B-932F58D22FFF}"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16376-09CF-485B-A83E-0BDC537524C1}" type="slidenum">
              <a:rPr lang="en-US" smtClean="0"/>
              <a:t>‹#›</a:t>
            </a:fld>
            <a:endParaRPr lang="en-US"/>
          </a:p>
        </p:txBody>
      </p:sp>
    </p:spTree>
    <p:extLst>
      <p:ext uri="{BB962C8B-B14F-4D97-AF65-F5344CB8AC3E}">
        <p14:creationId xmlns:p14="http://schemas.microsoft.com/office/powerpoint/2010/main" val="244503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4706B-70C0-4B63-819B-932F58D22FFF}"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16376-09CF-485B-A83E-0BDC537524C1}" type="slidenum">
              <a:rPr lang="en-US" smtClean="0"/>
              <a:t>‹#›</a:t>
            </a:fld>
            <a:endParaRPr lang="en-US"/>
          </a:p>
        </p:txBody>
      </p:sp>
    </p:spTree>
    <p:extLst>
      <p:ext uri="{BB962C8B-B14F-4D97-AF65-F5344CB8AC3E}">
        <p14:creationId xmlns:p14="http://schemas.microsoft.com/office/powerpoint/2010/main" val="354348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54706B-70C0-4B63-819B-932F58D22FFF}"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16376-09CF-485B-A83E-0BDC537524C1}" type="slidenum">
              <a:rPr lang="en-US" smtClean="0"/>
              <a:t>‹#›</a:t>
            </a:fld>
            <a:endParaRPr lang="en-US"/>
          </a:p>
        </p:txBody>
      </p:sp>
    </p:spTree>
    <p:extLst>
      <p:ext uri="{BB962C8B-B14F-4D97-AF65-F5344CB8AC3E}">
        <p14:creationId xmlns:p14="http://schemas.microsoft.com/office/powerpoint/2010/main" val="362080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54706B-70C0-4B63-819B-932F58D22FFF}"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16376-09CF-485B-A83E-0BDC537524C1}" type="slidenum">
              <a:rPr lang="en-US" smtClean="0"/>
              <a:t>‹#›</a:t>
            </a:fld>
            <a:endParaRPr lang="en-US"/>
          </a:p>
        </p:txBody>
      </p:sp>
    </p:spTree>
    <p:extLst>
      <p:ext uri="{BB962C8B-B14F-4D97-AF65-F5344CB8AC3E}">
        <p14:creationId xmlns:p14="http://schemas.microsoft.com/office/powerpoint/2010/main" val="242075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54706B-70C0-4B63-819B-932F58D22FFF}" type="datetimeFigureOut">
              <a:rPr lang="en-US" smtClean="0"/>
              <a:t>5/15/2015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16376-09CF-485B-A83E-0BDC537524C1}" type="slidenum">
              <a:rPr lang="en-US" smtClean="0"/>
              <a:t>‹#›</a:t>
            </a:fld>
            <a:endParaRPr lang="en-US"/>
          </a:p>
        </p:txBody>
      </p:sp>
    </p:spTree>
    <p:extLst>
      <p:ext uri="{BB962C8B-B14F-4D97-AF65-F5344CB8AC3E}">
        <p14:creationId xmlns:p14="http://schemas.microsoft.com/office/powerpoint/2010/main" val="30889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54706B-70C0-4B63-819B-932F58D22FFF}" type="datetimeFigureOut">
              <a:rPr lang="en-US" smtClean="0"/>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16376-09CF-485B-A83E-0BDC537524C1}" type="slidenum">
              <a:rPr lang="en-US" smtClean="0"/>
              <a:t>‹#›</a:t>
            </a:fld>
            <a:endParaRPr lang="en-US"/>
          </a:p>
        </p:txBody>
      </p:sp>
    </p:spTree>
    <p:extLst>
      <p:ext uri="{BB962C8B-B14F-4D97-AF65-F5344CB8AC3E}">
        <p14:creationId xmlns:p14="http://schemas.microsoft.com/office/powerpoint/2010/main" val="44739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4706B-70C0-4B63-819B-932F58D22FFF}" type="datetimeFigureOut">
              <a:rPr lang="en-US" smtClean="0"/>
              <a:t>5/15/2015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16376-09CF-485B-A83E-0BDC537524C1}" type="slidenum">
              <a:rPr lang="en-US" smtClean="0"/>
              <a:t>‹#›</a:t>
            </a:fld>
            <a:endParaRPr lang="en-US"/>
          </a:p>
        </p:txBody>
      </p:sp>
    </p:spTree>
    <p:extLst>
      <p:ext uri="{BB962C8B-B14F-4D97-AF65-F5344CB8AC3E}">
        <p14:creationId xmlns:p14="http://schemas.microsoft.com/office/powerpoint/2010/main" val="5127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4706B-70C0-4B63-819B-932F58D22FFF}"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16376-09CF-485B-A83E-0BDC537524C1}" type="slidenum">
              <a:rPr lang="en-US" smtClean="0"/>
              <a:t>‹#›</a:t>
            </a:fld>
            <a:endParaRPr lang="en-US"/>
          </a:p>
        </p:txBody>
      </p:sp>
    </p:spTree>
    <p:extLst>
      <p:ext uri="{BB962C8B-B14F-4D97-AF65-F5344CB8AC3E}">
        <p14:creationId xmlns:p14="http://schemas.microsoft.com/office/powerpoint/2010/main" val="305044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4706B-70C0-4B63-819B-932F58D22FFF}"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16376-09CF-485B-A83E-0BDC537524C1}" type="slidenum">
              <a:rPr lang="en-US" smtClean="0"/>
              <a:t>‹#›</a:t>
            </a:fld>
            <a:endParaRPr lang="en-US"/>
          </a:p>
        </p:txBody>
      </p:sp>
    </p:spTree>
    <p:extLst>
      <p:ext uri="{BB962C8B-B14F-4D97-AF65-F5344CB8AC3E}">
        <p14:creationId xmlns:p14="http://schemas.microsoft.com/office/powerpoint/2010/main" val="67088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4706B-70C0-4B63-819B-932F58D22FFF}" type="datetimeFigureOut">
              <a:rPr lang="en-US" smtClean="0"/>
              <a:t>5/15/2015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16376-09CF-485B-A83E-0BDC537524C1}" type="slidenum">
              <a:rPr lang="en-US" smtClean="0"/>
              <a:t>‹#›</a:t>
            </a:fld>
            <a:endParaRPr lang="en-US"/>
          </a:p>
        </p:txBody>
      </p:sp>
    </p:spTree>
    <p:extLst>
      <p:ext uri="{BB962C8B-B14F-4D97-AF65-F5344CB8AC3E}">
        <p14:creationId xmlns:p14="http://schemas.microsoft.com/office/powerpoint/2010/main" val="3291423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coe.int/t/dg4/cultureheritage/cooperation/SEE/IRPPSAAH/LjubljanaProcess_fr.as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dirty="0" smtClean="0"/>
              <a:t/>
            </a:r>
            <a:br>
              <a:rPr lang="sr-Latn-RS" dirty="0" smtClean="0"/>
            </a:br>
            <a:r>
              <a:rPr lang="sr-Latn-RS" dirty="0"/>
              <a:t/>
            </a:r>
            <a:br>
              <a:rPr lang="sr-Latn-RS" dirty="0"/>
            </a:br>
            <a:r>
              <a:rPr lang="sr-Latn-RS" dirty="0" smtClean="0"/>
              <a:t/>
            </a:r>
            <a:br>
              <a:rPr lang="sr-Latn-RS" dirty="0" smtClean="0"/>
            </a:br>
            <a:r>
              <a:rPr lang="sr-Latn-RS" dirty="0"/>
              <a:t/>
            </a:r>
            <a:br>
              <a:rPr lang="sr-Latn-RS" dirty="0"/>
            </a:br>
            <a:r>
              <a:rPr lang="sr-Latn-RS" dirty="0" smtClean="0"/>
              <a:t/>
            </a:r>
            <a:br>
              <a:rPr lang="sr-Latn-RS" dirty="0" smtClean="0"/>
            </a:br>
            <a:r>
              <a:rPr lang="sr-Latn-RS" dirty="0"/>
              <a:t/>
            </a:r>
            <a:br>
              <a:rPr lang="sr-Latn-RS" dirty="0"/>
            </a:br>
            <a:r>
              <a:rPr lang="en-US" dirty="0" smtClean="0"/>
              <a:t>NOVI KREATIVNI PROSTORI VOJVODINE</a:t>
            </a:r>
            <a:endParaRPr lang="en-US" dirty="0"/>
          </a:p>
        </p:txBody>
      </p:sp>
      <p:sp>
        <p:nvSpPr>
          <p:cNvPr id="3" name="Subtitle 2"/>
          <p:cNvSpPr>
            <a:spLocks noGrp="1"/>
          </p:cNvSpPr>
          <p:nvPr>
            <p:ph type="subTitle" idx="1"/>
          </p:nvPr>
        </p:nvSpPr>
        <p:spPr>
          <a:xfrm>
            <a:off x="1300828" y="3573016"/>
            <a:ext cx="6400800" cy="1752600"/>
          </a:xfrm>
        </p:spPr>
        <p:txBody>
          <a:bodyPr/>
          <a:lstStyle/>
          <a:p>
            <a:r>
              <a:rPr lang="sr-Latn-RS" dirty="0" smtClean="0">
                <a:solidFill>
                  <a:schemeClr val="tx1"/>
                </a:solidFill>
              </a:rPr>
              <a:t>.</a:t>
            </a:r>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8640"/>
            <a:ext cx="4755001"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21959" y="5517232"/>
            <a:ext cx="4958537" cy="1323439"/>
          </a:xfrm>
          <a:prstGeom prst="rect">
            <a:avLst/>
          </a:prstGeom>
        </p:spPr>
        <p:txBody>
          <a:bodyPr wrap="none">
            <a:spAutoFit/>
          </a:bodyPr>
          <a:lstStyle/>
          <a:p>
            <a:pPr algn="ctr"/>
            <a:r>
              <a:rPr lang="en-US" sz="4000" dirty="0">
                <a:solidFill>
                  <a:srgbClr val="7030A0"/>
                </a:solidFill>
              </a:rPr>
              <a:t>NEW CREATIVE </a:t>
            </a:r>
            <a:r>
              <a:rPr lang="en-US" sz="4000" dirty="0" smtClean="0">
                <a:solidFill>
                  <a:srgbClr val="7030A0"/>
                </a:solidFill>
              </a:rPr>
              <a:t>PLACES</a:t>
            </a:r>
            <a:endParaRPr lang="sr-Latn-RS" sz="4000" dirty="0" smtClean="0">
              <a:solidFill>
                <a:srgbClr val="7030A0"/>
              </a:solidFill>
            </a:endParaRPr>
          </a:p>
          <a:p>
            <a:pPr algn="ctr"/>
            <a:r>
              <a:rPr lang="en-US" sz="4000" dirty="0" smtClean="0">
                <a:solidFill>
                  <a:srgbClr val="7030A0"/>
                </a:solidFill>
              </a:rPr>
              <a:t> </a:t>
            </a:r>
            <a:r>
              <a:rPr lang="en-US" sz="4000" dirty="0">
                <a:solidFill>
                  <a:srgbClr val="7030A0"/>
                </a:solidFill>
              </a:rPr>
              <a:t>OF VOJVODINA</a:t>
            </a:r>
          </a:p>
        </p:txBody>
      </p:sp>
    </p:spTree>
    <p:extLst>
      <p:ext uri="{BB962C8B-B14F-4D97-AF65-F5344CB8AC3E}">
        <p14:creationId xmlns:p14="http://schemas.microsoft.com/office/powerpoint/2010/main" val="11022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8" cy="8094524"/>
          </a:xfrm>
          <a:prstGeom prst="rect">
            <a:avLst/>
          </a:prstGeom>
        </p:spPr>
        <p:txBody>
          <a:bodyPr wrap="square">
            <a:spAutoFit/>
          </a:bodyPr>
          <a:lstStyle/>
          <a:p>
            <a:pPr algn="just"/>
            <a:r>
              <a:rPr lang="sr-Latn-RS" sz="2000" b="1" dirty="0" smtClean="0"/>
              <a:t>Od 47 objekata 9 je ušlo u užu selekciji. Kriterijumi za uži izbor  obuhvataju: Estetske; Kulturno – istorijske</a:t>
            </a:r>
            <a:r>
              <a:rPr lang="sr-Latn-RS" sz="2000" b="1" dirty="0"/>
              <a:t>;</a:t>
            </a:r>
            <a:r>
              <a:rPr lang="sr-Latn-RS" sz="2000" b="1" dirty="0" smtClean="0"/>
              <a:t> Funkcionalne; Strategijske; Razvojno/ekonomske; Zaštitarske; Društvene</a:t>
            </a:r>
            <a:r>
              <a:rPr lang="en-US" sz="2000" b="1" dirty="0" smtClean="0"/>
              <a:t> i</a:t>
            </a:r>
            <a:r>
              <a:rPr lang="sr-Latn-RS" sz="2000" b="1" dirty="0" smtClean="0"/>
              <a:t> Lokacijske  odlike objekta. Za 9 objekata urađena su is</a:t>
            </a:r>
            <a:r>
              <a:rPr lang="en-US" sz="2000" b="1" dirty="0" smtClean="0"/>
              <a:t>t</a:t>
            </a:r>
            <a:r>
              <a:rPr lang="sr-Latn-RS" sz="2000" b="1" dirty="0" smtClean="0"/>
              <a:t>raživanja i procene na osnovu parametara </a:t>
            </a:r>
            <a:r>
              <a:rPr lang="sr-Latn-RS" sz="2000" b="1" dirty="0"/>
              <a:t>koji </a:t>
            </a:r>
            <a:r>
              <a:rPr lang="sr-Latn-RS" sz="2000" b="1" dirty="0" smtClean="0"/>
              <a:t>treba da pruže informacije o tehničkim, administrativnim i društvenim ključnim faktorima koji određuju stepen izvodljivosti  rehabilitacije i prenamene funkcije ovih objekata u nove kreativne prostore:  </a:t>
            </a:r>
          </a:p>
          <a:p>
            <a:pPr algn="just"/>
            <a:r>
              <a:rPr lang="sr-Latn-RS" sz="2000" b="1" dirty="0" smtClean="0">
                <a:solidFill>
                  <a:srgbClr val="7030A0"/>
                </a:solidFill>
              </a:rPr>
              <a:t>From 47 objects – 9 </a:t>
            </a:r>
            <a:r>
              <a:rPr lang="en-US" sz="2000" b="1" dirty="0" smtClean="0">
                <a:solidFill>
                  <a:srgbClr val="7030A0"/>
                </a:solidFill>
              </a:rPr>
              <a:t>objects </a:t>
            </a:r>
            <a:r>
              <a:rPr lang="en-US" sz="2000" b="1" dirty="0">
                <a:solidFill>
                  <a:srgbClr val="7030A0"/>
                </a:solidFill>
              </a:rPr>
              <a:t>entered the narrow </a:t>
            </a:r>
            <a:r>
              <a:rPr lang="en-US" sz="2000" b="1" dirty="0" smtClean="0">
                <a:solidFill>
                  <a:srgbClr val="7030A0"/>
                </a:solidFill>
              </a:rPr>
              <a:t>selection</a:t>
            </a:r>
            <a:r>
              <a:rPr lang="sr-Latn-RS" sz="2000" b="1" dirty="0" smtClean="0">
                <a:solidFill>
                  <a:srgbClr val="7030A0"/>
                </a:solidFill>
              </a:rPr>
              <a:t> by following criteria: </a:t>
            </a:r>
            <a:r>
              <a:rPr lang="en-US" sz="2000" b="1" dirty="0">
                <a:solidFill>
                  <a:srgbClr val="7030A0"/>
                </a:solidFill>
              </a:rPr>
              <a:t>aesthetic; Cultural - historical; functional; Strategy; Developmental / economic; security; </a:t>
            </a:r>
            <a:r>
              <a:rPr lang="en-US" sz="2000" b="1" dirty="0" smtClean="0">
                <a:solidFill>
                  <a:srgbClr val="7030A0"/>
                </a:solidFill>
              </a:rPr>
              <a:t>Social and Location </a:t>
            </a:r>
            <a:r>
              <a:rPr lang="en-US" sz="2000" b="1" dirty="0">
                <a:solidFill>
                  <a:srgbClr val="7030A0"/>
                </a:solidFill>
              </a:rPr>
              <a:t>characteristics of the object.</a:t>
            </a:r>
            <a:r>
              <a:rPr lang="sr-Latn-RS" sz="2000" b="1" dirty="0" smtClean="0">
                <a:solidFill>
                  <a:srgbClr val="7030A0"/>
                </a:solidFill>
              </a:rPr>
              <a:t> </a:t>
            </a:r>
            <a:r>
              <a:rPr lang="en-US" sz="2000" b="1" dirty="0" smtClean="0">
                <a:solidFill>
                  <a:srgbClr val="7030A0"/>
                </a:solidFill>
              </a:rPr>
              <a:t> For </a:t>
            </a:r>
            <a:r>
              <a:rPr lang="en-US" sz="2000" b="1" dirty="0">
                <a:solidFill>
                  <a:srgbClr val="7030A0"/>
                </a:solidFill>
              </a:rPr>
              <a:t>them, detailed studies and assessments was conducted on the basis of the parameters which should provide information on the technical, administrative and social key factors that determine the degree of feasibility of rehabilitation and reuse of these objects in to the new creative spaces</a:t>
            </a:r>
            <a:r>
              <a:rPr lang="en-US" sz="2000" b="1" dirty="0" smtClean="0">
                <a:solidFill>
                  <a:srgbClr val="7030A0"/>
                </a:solidFill>
              </a:rPr>
              <a:t>:</a:t>
            </a:r>
            <a:endParaRPr lang="ru-RU" sz="2000" b="1" dirty="0">
              <a:solidFill>
                <a:srgbClr val="7030A0"/>
              </a:solidFill>
            </a:endParaRPr>
          </a:p>
          <a:p>
            <a:pPr algn="just"/>
            <a:r>
              <a:rPr lang="ru-RU" sz="2000" dirty="0"/>
              <a:t>1. </a:t>
            </a:r>
            <a:r>
              <a:rPr lang="sr-Latn-RS" sz="2000" dirty="0" smtClean="0"/>
              <a:t>Vlasništvo nad objektom </a:t>
            </a:r>
            <a:r>
              <a:rPr lang="sr-Latn-RS" sz="2000" b="1" i="1" dirty="0" smtClean="0">
                <a:solidFill>
                  <a:srgbClr val="7030A0"/>
                </a:solidFill>
              </a:rPr>
              <a:t>Ownership status</a:t>
            </a:r>
            <a:endParaRPr lang="ru-RU" sz="2000" b="1" i="1" dirty="0">
              <a:solidFill>
                <a:srgbClr val="7030A0"/>
              </a:solidFill>
            </a:endParaRPr>
          </a:p>
          <a:p>
            <a:pPr algn="just"/>
            <a:r>
              <a:rPr lang="ru-RU" sz="2000" dirty="0"/>
              <a:t>2. </a:t>
            </a:r>
            <a:r>
              <a:rPr lang="sr-Latn-RS" sz="2000" dirty="0" smtClean="0"/>
              <a:t>Upravljanje objektom </a:t>
            </a:r>
            <a:r>
              <a:rPr lang="en-US" sz="2000" b="1" i="1" dirty="0" smtClean="0">
                <a:solidFill>
                  <a:srgbClr val="7030A0"/>
                </a:solidFill>
              </a:rPr>
              <a:t>Facility </a:t>
            </a:r>
            <a:r>
              <a:rPr lang="sr-Latn-RS" sz="2000" b="1" i="1" dirty="0" smtClean="0">
                <a:solidFill>
                  <a:srgbClr val="7030A0"/>
                </a:solidFill>
              </a:rPr>
              <a:t>Management </a:t>
            </a:r>
          </a:p>
          <a:p>
            <a:pPr algn="just"/>
            <a:r>
              <a:rPr lang="ru-RU" sz="2000" dirty="0" smtClean="0"/>
              <a:t>3</a:t>
            </a:r>
            <a:r>
              <a:rPr lang="ru-RU" sz="2000" dirty="0"/>
              <a:t>. </a:t>
            </a:r>
            <a:r>
              <a:rPr lang="sr-Latn-RS" sz="2000" dirty="0" smtClean="0"/>
              <a:t>Sadašnje korišćenje objekta </a:t>
            </a:r>
            <a:r>
              <a:rPr lang="en-US" sz="2000" b="1" i="1" dirty="0">
                <a:solidFill>
                  <a:srgbClr val="7030A0"/>
                </a:solidFill>
              </a:rPr>
              <a:t>C</a:t>
            </a:r>
            <a:r>
              <a:rPr lang="en-US" sz="2000" b="1" i="1" dirty="0" smtClean="0">
                <a:solidFill>
                  <a:srgbClr val="7030A0"/>
                </a:solidFill>
              </a:rPr>
              <a:t>urrent </a:t>
            </a:r>
            <a:r>
              <a:rPr lang="en-US" sz="2000" b="1" i="1" dirty="0">
                <a:solidFill>
                  <a:srgbClr val="7030A0"/>
                </a:solidFill>
              </a:rPr>
              <a:t>use of the </a:t>
            </a:r>
            <a:r>
              <a:rPr lang="en-US" sz="2000" b="1" i="1" dirty="0" smtClean="0">
                <a:solidFill>
                  <a:srgbClr val="7030A0"/>
                </a:solidFill>
              </a:rPr>
              <a:t>facility</a:t>
            </a:r>
            <a:endParaRPr lang="ru-RU" sz="2000" b="1" i="1" dirty="0">
              <a:solidFill>
                <a:srgbClr val="7030A0"/>
              </a:solidFill>
            </a:endParaRPr>
          </a:p>
          <a:p>
            <a:pPr algn="just"/>
            <a:r>
              <a:rPr lang="ru-RU" sz="2000" dirty="0"/>
              <a:t>4. </a:t>
            </a:r>
            <a:r>
              <a:rPr lang="sr-Latn-RS" sz="2000" dirty="0" smtClean="0"/>
              <a:t>Zaštitarski status </a:t>
            </a:r>
            <a:r>
              <a:rPr lang="en-US" sz="2000" b="1" dirty="0" smtClean="0">
                <a:solidFill>
                  <a:srgbClr val="7030A0"/>
                </a:solidFill>
              </a:rPr>
              <a:t>S</a:t>
            </a:r>
            <a:r>
              <a:rPr lang="en-US" sz="2000" b="1" i="1" dirty="0" smtClean="0">
                <a:solidFill>
                  <a:srgbClr val="7030A0"/>
                </a:solidFill>
              </a:rPr>
              <a:t>ecurity </a:t>
            </a:r>
            <a:r>
              <a:rPr lang="en-US" sz="2000" b="1" i="1" dirty="0">
                <a:solidFill>
                  <a:srgbClr val="7030A0"/>
                </a:solidFill>
              </a:rPr>
              <a:t>status</a:t>
            </a:r>
            <a:endParaRPr lang="ru-RU" sz="2000" b="1" i="1" dirty="0">
              <a:solidFill>
                <a:srgbClr val="7030A0"/>
              </a:solidFill>
            </a:endParaRPr>
          </a:p>
          <a:p>
            <a:pPr algn="just"/>
            <a:r>
              <a:rPr lang="ru-RU" sz="2000" dirty="0"/>
              <a:t>5. </a:t>
            </a:r>
            <a:r>
              <a:rPr lang="sr-Latn-RS" sz="2000" dirty="0" smtClean="0"/>
              <a:t>Prednosti i mane lokacije </a:t>
            </a:r>
            <a:r>
              <a:rPr lang="en-US" sz="2000" b="1" i="1" dirty="0">
                <a:solidFill>
                  <a:srgbClr val="7030A0"/>
                </a:solidFill>
              </a:rPr>
              <a:t>Advantages and disadvantages of </a:t>
            </a:r>
            <a:r>
              <a:rPr lang="en-US" sz="2000" b="1" i="1" dirty="0" smtClean="0">
                <a:solidFill>
                  <a:srgbClr val="7030A0"/>
                </a:solidFill>
              </a:rPr>
              <a:t>location</a:t>
            </a:r>
            <a:endParaRPr lang="ru-RU" sz="2000" b="1" i="1" dirty="0">
              <a:solidFill>
                <a:srgbClr val="7030A0"/>
              </a:solidFill>
            </a:endParaRPr>
          </a:p>
          <a:p>
            <a:pPr algn="just"/>
            <a:r>
              <a:rPr lang="ru-RU" sz="2000" dirty="0"/>
              <a:t>6. </a:t>
            </a:r>
            <a:r>
              <a:rPr lang="sr-Latn-RS" sz="2000" dirty="0" smtClean="0"/>
              <a:t>Prednosti i mane objekta </a:t>
            </a:r>
            <a:r>
              <a:rPr lang="en-US" sz="2000" b="1" i="1" dirty="0">
                <a:solidFill>
                  <a:srgbClr val="7030A0"/>
                </a:solidFill>
              </a:rPr>
              <a:t>Advantages and disadvantages of </a:t>
            </a:r>
            <a:r>
              <a:rPr lang="en-US" sz="2000" b="1" i="1" dirty="0" smtClean="0">
                <a:solidFill>
                  <a:srgbClr val="7030A0"/>
                </a:solidFill>
              </a:rPr>
              <a:t>building</a:t>
            </a:r>
            <a:endParaRPr lang="ru-RU" sz="2000" b="1" i="1" dirty="0">
              <a:solidFill>
                <a:srgbClr val="7030A0"/>
              </a:solidFill>
            </a:endParaRPr>
          </a:p>
          <a:p>
            <a:pPr algn="just"/>
            <a:r>
              <a:rPr lang="ru-RU" sz="2000" dirty="0"/>
              <a:t>7. </a:t>
            </a:r>
            <a:r>
              <a:rPr lang="sr-Latn-RS" sz="2000" dirty="0" smtClean="0"/>
              <a:t>Strukturni integritet objekta</a:t>
            </a:r>
            <a:r>
              <a:rPr lang="ru-RU" sz="2000" dirty="0" smtClean="0"/>
              <a:t> </a:t>
            </a:r>
            <a:r>
              <a:rPr lang="en-US" sz="2000" b="1" i="1" dirty="0">
                <a:solidFill>
                  <a:srgbClr val="7030A0"/>
                </a:solidFill>
              </a:rPr>
              <a:t>The structural integrity of </a:t>
            </a:r>
            <a:r>
              <a:rPr lang="en-US" sz="2000" b="1" i="1" dirty="0" smtClean="0">
                <a:solidFill>
                  <a:srgbClr val="7030A0"/>
                </a:solidFill>
              </a:rPr>
              <a:t> building</a:t>
            </a:r>
            <a:endParaRPr lang="ru-RU" sz="2000" b="1" i="1" dirty="0">
              <a:solidFill>
                <a:srgbClr val="7030A0"/>
              </a:solidFill>
            </a:endParaRPr>
          </a:p>
          <a:p>
            <a:pPr algn="just"/>
            <a:r>
              <a:rPr lang="ru-RU" sz="2000" dirty="0"/>
              <a:t>8. </a:t>
            </a:r>
            <a:r>
              <a:rPr lang="sr-Latn-RS" sz="2000" dirty="0" smtClean="0"/>
              <a:t>Interna struktura prostora </a:t>
            </a:r>
            <a:r>
              <a:rPr lang="en-US" sz="2000" b="1" i="1" dirty="0">
                <a:solidFill>
                  <a:srgbClr val="7030A0"/>
                </a:solidFill>
              </a:rPr>
              <a:t>The internal structure of </a:t>
            </a:r>
            <a:r>
              <a:rPr lang="en-US" sz="2000" b="1" i="1" dirty="0" smtClean="0">
                <a:solidFill>
                  <a:srgbClr val="7030A0"/>
                </a:solidFill>
              </a:rPr>
              <a:t>space</a:t>
            </a:r>
            <a:endParaRPr lang="ru-RU" sz="2000" b="1" i="1" dirty="0">
              <a:solidFill>
                <a:srgbClr val="7030A0"/>
              </a:solidFill>
            </a:endParaRPr>
          </a:p>
          <a:p>
            <a:pPr algn="just"/>
            <a:r>
              <a:rPr lang="ru-RU" sz="2000" dirty="0"/>
              <a:t>9. </a:t>
            </a:r>
            <a:r>
              <a:rPr lang="sr-Latn-RS" sz="2000" dirty="0" smtClean="0"/>
              <a:t>Podrška ili otpor zainteresovanih strana </a:t>
            </a:r>
            <a:r>
              <a:rPr lang="en-US" sz="2000" b="1" i="1" dirty="0" smtClean="0">
                <a:solidFill>
                  <a:srgbClr val="7030A0"/>
                </a:solidFill>
              </a:rPr>
              <a:t>Support </a:t>
            </a:r>
            <a:r>
              <a:rPr lang="sr-Latn-RS" sz="2000" b="1" i="1" dirty="0" smtClean="0">
                <a:solidFill>
                  <a:srgbClr val="7030A0"/>
                </a:solidFill>
              </a:rPr>
              <a:t>of</a:t>
            </a:r>
            <a:r>
              <a:rPr lang="en-US" sz="2000" b="1" i="1" dirty="0" smtClean="0">
                <a:solidFill>
                  <a:srgbClr val="7030A0"/>
                </a:solidFill>
              </a:rPr>
              <a:t> </a:t>
            </a:r>
            <a:r>
              <a:rPr lang="en-US" sz="2000" b="1" i="1" dirty="0">
                <a:solidFill>
                  <a:srgbClr val="7030A0"/>
                </a:solidFill>
              </a:rPr>
              <a:t>potential </a:t>
            </a:r>
            <a:r>
              <a:rPr lang="en-US" sz="2000" b="1" i="1" dirty="0" smtClean="0">
                <a:solidFill>
                  <a:srgbClr val="7030A0"/>
                </a:solidFill>
              </a:rPr>
              <a:t>stakeholders</a:t>
            </a:r>
            <a:endParaRPr lang="en-US" sz="2000" b="1" dirty="0">
              <a:solidFill>
                <a:srgbClr val="7030A0"/>
              </a:solidFill>
            </a:endParaRPr>
          </a:p>
          <a:p>
            <a:pPr algn="just"/>
            <a:endParaRPr lang="ru-RU" sz="2000" dirty="0">
              <a:solidFill>
                <a:srgbClr val="7030A0"/>
              </a:solidFill>
            </a:endParaRPr>
          </a:p>
          <a:p>
            <a:pPr algn="just"/>
            <a:endParaRPr lang="sr-Latn-RS" sz="2000" dirty="0"/>
          </a:p>
          <a:p>
            <a:pPr algn="just"/>
            <a:endParaRPr lang="ru-RU" sz="2000" dirty="0"/>
          </a:p>
          <a:p>
            <a:pPr algn="just"/>
            <a:endParaRPr lang="ru-RU" sz="2000" dirty="0"/>
          </a:p>
        </p:txBody>
      </p:sp>
    </p:spTree>
    <p:extLst>
      <p:ext uri="{BB962C8B-B14F-4D97-AF65-F5344CB8AC3E}">
        <p14:creationId xmlns:p14="http://schemas.microsoft.com/office/powerpoint/2010/main" val="3944455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586" y="3982677"/>
            <a:ext cx="5143725" cy="287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36587" y="3613345"/>
            <a:ext cx="4572000" cy="369332"/>
          </a:xfrm>
          <a:prstGeom prst="rect">
            <a:avLst/>
          </a:prstGeom>
        </p:spPr>
        <p:txBody>
          <a:bodyPr>
            <a:spAutoFit/>
          </a:bodyPr>
          <a:lstStyle/>
          <a:p>
            <a:pPr algn="ctr"/>
            <a:r>
              <a:rPr lang="sr-Latn-RS" dirty="0" smtClean="0"/>
              <a:t>BARUTNI MAGACIN JOZEF – NOVI SAD</a:t>
            </a:r>
            <a:endParaRPr lang="ru-RU"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85891"/>
            <a:ext cx="5112568" cy="300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117210" y="16559"/>
            <a:ext cx="5911174" cy="369332"/>
          </a:xfrm>
          <a:prstGeom prst="rect">
            <a:avLst/>
          </a:prstGeom>
        </p:spPr>
        <p:txBody>
          <a:bodyPr wrap="square">
            <a:spAutoFit/>
          </a:bodyPr>
          <a:lstStyle/>
          <a:p>
            <a:pPr algn="just"/>
            <a:r>
              <a:rPr lang="sr-Latn-RS" dirty="0" smtClean="0"/>
              <a:t>MLIN I PREVODNICA U MALOM STAPARU – OPŠTINA KULA</a:t>
            </a:r>
            <a:endParaRPr lang="ru-RU" dirty="0"/>
          </a:p>
        </p:txBody>
      </p:sp>
    </p:spTree>
    <p:extLst>
      <p:ext uri="{BB962C8B-B14F-4D97-AF65-F5344CB8AC3E}">
        <p14:creationId xmlns:p14="http://schemas.microsoft.com/office/powerpoint/2010/main" val="2871168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17715"/>
            <a:ext cx="3312368" cy="233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240267"/>
            <a:ext cx="4248472" cy="369332"/>
          </a:xfrm>
          <a:prstGeom prst="rect">
            <a:avLst/>
          </a:prstGeom>
        </p:spPr>
        <p:txBody>
          <a:bodyPr wrap="square">
            <a:spAutoFit/>
          </a:bodyPr>
          <a:lstStyle/>
          <a:p>
            <a:r>
              <a:rPr lang="sr-Latn-RS" dirty="0" smtClean="0"/>
              <a:t>RIBARSKA CENTRALA - OPŠTINA APATIN</a:t>
            </a:r>
            <a:endParaRPr lang="ru-RU"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748098"/>
            <a:ext cx="3960440" cy="260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0" y="101767"/>
            <a:ext cx="4572000" cy="923330"/>
          </a:xfrm>
          <a:prstGeom prst="rect">
            <a:avLst/>
          </a:prstGeom>
        </p:spPr>
        <p:txBody>
          <a:bodyPr>
            <a:spAutoFit/>
          </a:bodyPr>
          <a:lstStyle/>
          <a:p>
            <a:pPr algn="ctr"/>
            <a:r>
              <a:rPr lang="sr-Latn-RS" dirty="0" smtClean="0"/>
              <a:t>ZGRADA KASINE U VRDNIKU – OPŠTINA VRDNIK</a:t>
            </a:r>
            <a:endParaRPr lang="ru-RU" dirty="0"/>
          </a:p>
          <a:p>
            <a:r>
              <a:rPr lang="ru-RU" dirty="0"/>
              <a:t>      </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293096"/>
            <a:ext cx="331236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75445" y="3613666"/>
            <a:ext cx="2712602" cy="369332"/>
          </a:xfrm>
          <a:prstGeom prst="rect">
            <a:avLst/>
          </a:prstGeom>
        </p:spPr>
        <p:txBody>
          <a:bodyPr wrap="none">
            <a:spAutoFit/>
          </a:bodyPr>
          <a:lstStyle/>
          <a:p>
            <a:pPr algn="ctr"/>
            <a:r>
              <a:rPr lang="sr-Latn-RS" dirty="0" smtClean="0"/>
              <a:t>PINOVA VILA –  ZRENJANIN</a:t>
            </a:r>
            <a:endParaRPr lang="ru-RU" dirty="0"/>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982998"/>
            <a:ext cx="3960440" cy="287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439357" y="3472750"/>
            <a:ext cx="2945806" cy="369332"/>
          </a:xfrm>
          <a:prstGeom prst="rect">
            <a:avLst/>
          </a:prstGeom>
        </p:spPr>
        <p:txBody>
          <a:bodyPr wrap="none">
            <a:spAutoFit/>
          </a:bodyPr>
          <a:lstStyle/>
          <a:p>
            <a:pPr algn="ctr"/>
            <a:r>
              <a:rPr lang="sr-Latn-RS" dirty="0" smtClean="0"/>
              <a:t>CRVENI MAGACIN - PANČEVO</a:t>
            </a:r>
            <a:endParaRPr lang="ru-RU" dirty="0"/>
          </a:p>
        </p:txBody>
      </p:sp>
    </p:spTree>
    <p:extLst>
      <p:ext uri="{BB962C8B-B14F-4D97-AF65-F5344CB8AC3E}">
        <p14:creationId xmlns:p14="http://schemas.microsoft.com/office/powerpoint/2010/main" val="124801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786747"/>
          </a:xfrm>
          <a:prstGeom prst="rect">
            <a:avLst/>
          </a:prstGeom>
        </p:spPr>
        <p:txBody>
          <a:bodyPr wrap="square">
            <a:spAutoFit/>
          </a:bodyPr>
          <a:lstStyle/>
          <a:p>
            <a:r>
              <a:rPr lang="sr-Latn-RS" sz="2000" dirty="0" smtClean="0"/>
              <a:t>Od ovih 9 objekata 3 objekta su predložena kao  ona koja imaju potencijal za  relativno brz i nesmetan ulazak u proces revitalizacije</a:t>
            </a:r>
            <a:r>
              <a:rPr lang="ru-RU" sz="2000" dirty="0" smtClean="0"/>
              <a:t>:</a:t>
            </a:r>
            <a:r>
              <a:rPr lang="sr-Latn-RS" sz="2000" dirty="0" smtClean="0"/>
              <a:t> Žitni magacin u dvorcu Karočanji u Novom Miloševu, Vinarski podrumi u Crvenki, Vatrogasni dom u Senti. Ovi objekti su u formi studije slučaja obrađeni na osnovu sledećih  karakteristika i oblika vrednosti koje se uzimaju u obzir pri proceni opravdanosti  i održivosti projekata revitalizacije građevinskog nasleđa: </a:t>
            </a:r>
            <a:endParaRPr lang="ru-RU" sz="2000" dirty="0"/>
          </a:p>
          <a:p>
            <a:r>
              <a:rPr lang="ru-RU" sz="2000" dirty="0"/>
              <a:t>1. </a:t>
            </a:r>
            <a:r>
              <a:rPr lang="sr-Latn-RS" sz="2000" dirty="0" smtClean="0"/>
              <a:t>Arhitektonsko – tehnička vrednost objekta; </a:t>
            </a:r>
            <a:r>
              <a:rPr lang="ru-RU" sz="2000" dirty="0" smtClean="0"/>
              <a:t>2</a:t>
            </a:r>
            <a:r>
              <a:rPr lang="ru-RU" sz="2000" dirty="0"/>
              <a:t>. </a:t>
            </a:r>
            <a:r>
              <a:rPr lang="sr-Latn-RS" sz="2000" dirty="0" smtClean="0"/>
              <a:t>Kulturno istorijska vrednost objekta</a:t>
            </a:r>
            <a:endParaRPr lang="ru-RU" sz="2000" dirty="0"/>
          </a:p>
          <a:p>
            <a:r>
              <a:rPr lang="ru-RU" sz="2000" dirty="0"/>
              <a:t>3. </a:t>
            </a:r>
            <a:r>
              <a:rPr lang="sr-Latn-RS" sz="2000" dirty="0" smtClean="0"/>
              <a:t>Estetka i ambijentalna vrednost objekta; </a:t>
            </a:r>
            <a:r>
              <a:rPr lang="ru-RU" sz="2000" dirty="0" smtClean="0"/>
              <a:t>4</a:t>
            </a:r>
            <a:r>
              <a:rPr lang="ru-RU" sz="2000" dirty="0"/>
              <a:t>. </a:t>
            </a:r>
            <a:r>
              <a:rPr lang="sr-Latn-RS" sz="2000" dirty="0" smtClean="0"/>
              <a:t>Socijalna vrednost objekta; </a:t>
            </a:r>
            <a:r>
              <a:rPr lang="ru-RU" sz="2000" dirty="0" smtClean="0"/>
              <a:t>5</a:t>
            </a:r>
            <a:r>
              <a:rPr lang="ru-RU" sz="2000" dirty="0"/>
              <a:t>. </a:t>
            </a:r>
            <a:r>
              <a:rPr lang="sr-Latn-RS" sz="2000" dirty="0" smtClean="0"/>
              <a:t>Autentična vrednost objekta; </a:t>
            </a:r>
            <a:r>
              <a:rPr lang="ru-RU" sz="2000" dirty="0" smtClean="0"/>
              <a:t>6</a:t>
            </a:r>
            <a:r>
              <a:rPr lang="ru-RU" sz="2000" dirty="0"/>
              <a:t>. </a:t>
            </a:r>
            <a:r>
              <a:rPr lang="sr-Latn-RS" sz="2000" dirty="0" smtClean="0"/>
              <a:t>Turistička vrednost objekta; 7. Funkcionalni potencijali objekta</a:t>
            </a:r>
            <a:endParaRPr lang="ru-RU" sz="2000" dirty="0"/>
          </a:p>
          <a:p>
            <a:r>
              <a:rPr lang="sr-Latn-RS" sz="2000" dirty="0" smtClean="0"/>
              <a:t>8</a:t>
            </a:r>
            <a:r>
              <a:rPr lang="ru-RU" sz="2000" dirty="0" smtClean="0"/>
              <a:t>. </a:t>
            </a:r>
            <a:r>
              <a:rPr lang="sr-Latn-RS" sz="2000" dirty="0" smtClean="0"/>
              <a:t>Razvojno ekonomski potencijali objekta i lokacije</a:t>
            </a:r>
          </a:p>
          <a:p>
            <a:endParaRPr lang="sr-Latn-RS" sz="2000" dirty="0" smtClean="0"/>
          </a:p>
          <a:p>
            <a:r>
              <a:rPr lang="sr-Latn-RS" sz="2000" b="1" dirty="0" smtClean="0">
                <a:solidFill>
                  <a:srgbClr val="7030A0"/>
                </a:solidFill>
              </a:rPr>
              <a:t>Of these </a:t>
            </a:r>
            <a:r>
              <a:rPr lang="en-US" sz="2000" b="1" dirty="0" smtClean="0">
                <a:solidFill>
                  <a:srgbClr val="7030A0"/>
                </a:solidFill>
              </a:rPr>
              <a:t>9</a:t>
            </a:r>
            <a:r>
              <a:rPr lang="sr-Latn-RS" sz="2000" b="1" dirty="0" smtClean="0">
                <a:solidFill>
                  <a:srgbClr val="7030A0"/>
                </a:solidFill>
              </a:rPr>
              <a:t> buildings 3 buildings are proposed as those which have the potential for a relatively rapid and unimpeded entry into the revitalization process: Wheat storehouse in the Castle Karočanji in Novo Milosevo, Wine cellars in Crvenka, Fire station in Senta. </a:t>
            </a:r>
          </a:p>
          <a:p>
            <a:r>
              <a:rPr lang="en-US" sz="2000" b="1" dirty="0" smtClean="0">
                <a:solidFill>
                  <a:srgbClr val="7030A0"/>
                </a:solidFill>
              </a:rPr>
              <a:t>These </a:t>
            </a:r>
            <a:r>
              <a:rPr lang="en-US" sz="2000" b="1" dirty="0">
                <a:solidFill>
                  <a:srgbClr val="7030A0"/>
                </a:solidFill>
              </a:rPr>
              <a:t>facilities are in the form of case studies analyzed based on the following characteristics and form of values which are taken into account for evaluation of the justification and sustainability of the revitalization projects of building heritage:</a:t>
            </a:r>
          </a:p>
          <a:p>
            <a:r>
              <a:rPr lang="sr-Latn-RS" sz="2000" b="1" dirty="0" smtClean="0">
                <a:solidFill>
                  <a:srgbClr val="7030A0"/>
                </a:solidFill>
              </a:rPr>
              <a:t>1. </a:t>
            </a:r>
            <a:r>
              <a:rPr lang="en-US" sz="2000" b="1" dirty="0" smtClean="0">
                <a:solidFill>
                  <a:srgbClr val="7030A0"/>
                </a:solidFill>
              </a:rPr>
              <a:t>Architectural </a:t>
            </a:r>
            <a:r>
              <a:rPr lang="en-US" sz="2000" b="1" dirty="0">
                <a:solidFill>
                  <a:srgbClr val="7030A0"/>
                </a:solidFill>
              </a:rPr>
              <a:t>- technical value of the building; </a:t>
            </a:r>
            <a:r>
              <a:rPr lang="sr-Latn-RS" sz="2000" b="1" dirty="0" smtClean="0">
                <a:solidFill>
                  <a:srgbClr val="7030A0"/>
                </a:solidFill>
              </a:rPr>
              <a:t>2. </a:t>
            </a:r>
            <a:r>
              <a:rPr lang="en-US" sz="2000" b="1" dirty="0" smtClean="0">
                <a:solidFill>
                  <a:srgbClr val="7030A0"/>
                </a:solidFill>
              </a:rPr>
              <a:t>Cultural </a:t>
            </a:r>
            <a:r>
              <a:rPr lang="en-US" sz="2000" b="1" dirty="0">
                <a:solidFill>
                  <a:srgbClr val="7030A0"/>
                </a:solidFill>
              </a:rPr>
              <a:t>and historic value of the building; </a:t>
            </a:r>
            <a:r>
              <a:rPr lang="sr-Latn-RS" sz="2000" b="1" dirty="0" smtClean="0">
                <a:solidFill>
                  <a:srgbClr val="7030A0"/>
                </a:solidFill>
              </a:rPr>
              <a:t>3. </a:t>
            </a:r>
            <a:r>
              <a:rPr lang="en-US" sz="2000" b="1" dirty="0" smtClean="0">
                <a:solidFill>
                  <a:srgbClr val="7030A0"/>
                </a:solidFill>
              </a:rPr>
              <a:t>Aesthetic </a:t>
            </a:r>
            <a:r>
              <a:rPr lang="en-US" sz="2000" b="1" dirty="0">
                <a:solidFill>
                  <a:srgbClr val="7030A0"/>
                </a:solidFill>
              </a:rPr>
              <a:t>and environmental values of the object; </a:t>
            </a:r>
            <a:r>
              <a:rPr lang="sr-Latn-RS" sz="2000" b="1" dirty="0" smtClean="0">
                <a:solidFill>
                  <a:srgbClr val="7030A0"/>
                </a:solidFill>
              </a:rPr>
              <a:t>4. </a:t>
            </a:r>
            <a:r>
              <a:rPr lang="en-US" sz="2000" b="1" dirty="0" smtClean="0">
                <a:solidFill>
                  <a:srgbClr val="7030A0"/>
                </a:solidFill>
              </a:rPr>
              <a:t>the </a:t>
            </a:r>
            <a:r>
              <a:rPr lang="en-US" sz="2000" b="1" dirty="0">
                <a:solidFill>
                  <a:srgbClr val="7030A0"/>
                </a:solidFill>
              </a:rPr>
              <a:t>social value of the building; 5. Authentic object value; </a:t>
            </a:r>
            <a:r>
              <a:rPr lang="sr-Latn-RS" sz="2000" b="1" dirty="0" smtClean="0">
                <a:solidFill>
                  <a:srgbClr val="7030A0"/>
                </a:solidFill>
              </a:rPr>
              <a:t>6. </a:t>
            </a:r>
            <a:r>
              <a:rPr lang="en-US" sz="2000" b="1" dirty="0" smtClean="0">
                <a:solidFill>
                  <a:srgbClr val="7030A0"/>
                </a:solidFill>
              </a:rPr>
              <a:t>Tourism </a:t>
            </a:r>
            <a:r>
              <a:rPr lang="en-US" sz="2000" b="1" dirty="0">
                <a:solidFill>
                  <a:srgbClr val="7030A0"/>
                </a:solidFill>
              </a:rPr>
              <a:t>potential; </a:t>
            </a:r>
            <a:r>
              <a:rPr lang="sr-Latn-RS" sz="2000" b="1" dirty="0" smtClean="0">
                <a:solidFill>
                  <a:srgbClr val="7030A0"/>
                </a:solidFill>
              </a:rPr>
              <a:t>7. </a:t>
            </a:r>
            <a:r>
              <a:rPr lang="en-US" sz="2000" b="1" dirty="0" smtClean="0">
                <a:solidFill>
                  <a:srgbClr val="7030A0"/>
                </a:solidFill>
              </a:rPr>
              <a:t>Functional </a:t>
            </a:r>
            <a:r>
              <a:rPr lang="en-US" sz="2000" b="1" dirty="0">
                <a:solidFill>
                  <a:srgbClr val="7030A0"/>
                </a:solidFill>
              </a:rPr>
              <a:t>potentials of the building; </a:t>
            </a:r>
            <a:r>
              <a:rPr lang="sr-Latn-RS" sz="2000" b="1" dirty="0" smtClean="0">
                <a:solidFill>
                  <a:srgbClr val="7030A0"/>
                </a:solidFill>
              </a:rPr>
              <a:t>8. </a:t>
            </a:r>
            <a:r>
              <a:rPr lang="en-US" sz="2000" b="1" dirty="0" smtClean="0">
                <a:solidFill>
                  <a:srgbClr val="7030A0"/>
                </a:solidFill>
              </a:rPr>
              <a:t>Development </a:t>
            </a:r>
            <a:r>
              <a:rPr lang="en-US" sz="2000" b="1" dirty="0">
                <a:solidFill>
                  <a:srgbClr val="7030A0"/>
                </a:solidFill>
              </a:rPr>
              <a:t>and economic potential of the building and location</a:t>
            </a:r>
          </a:p>
          <a:p>
            <a:r>
              <a:rPr lang="en-US" sz="2000" b="1" dirty="0"/>
              <a:t> </a:t>
            </a:r>
          </a:p>
          <a:p>
            <a:endParaRPr lang="en-US" sz="2000" dirty="0"/>
          </a:p>
          <a:p>
            <a:endParaRPr lang="ru-RU" sz="2000" dirty="0"/>
          </a:p>
        </p:txBody>
      </p:sp>
    </p:spTree>
    <p:extLst>
      <p:ext uri="{BB962C8B-B14F-4D97-AF65-F5344CB8AC3E}">
        <p14:creationId xmlns:p14="http://schemas.microsoft.com/office/powerpoint/2010/main" val="15253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7212"/>
            <a:ext cx="4320480" cy="275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504" y="57880"/>
            <a:ext cx="9036496" cy="369332"/>
          </a:xfrm>
          <a:prstGeom prst="rect">
            <a:avLst/>
          </a:prstGeom>
        </p:spPr>
        <p:txBody>
          <a:bodyPr wrap="square">
            <a:spAutoFit/>
          </a:bodyPr>
          <a:lstStyle/>
          <a:p>
            <a:pPr algn="ctr"/>
            <a:r>
              <a:rPr lang="sr-Latn-RS" dirty="0" smtClean="0"/>
              <a:t>ŽITNI MAGACIN U DVORCU KAROČANJI U NOVOM MILOŠEVU – OPŠTINA NOVI BEČEJ</a:t>
            </a:r>
            <a:endParaRPr lang="ru-RU"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27212"/>
            <a:ext cx="8208912" cy="275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902100"/>
            <a:ext cx="3672408" cy="255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902100"/>
            <a:ext cx="3888432" cy="255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518868" y="3426814"/>
            <a:ext cx="2714782" cy="369332"/>
          </a:xfrm>
          <a:prstGeom prst="rect">
            <a:avLst/>
          </a:prstGeom>
        </p:spPr>
        <p:txBody>
          <a:bodyPr wrap="none">
            <a:spAutoFit/>
          </a:bodyPr>
          <a:lstStyle/>
          <a:p>
            <a:pPr algn="ctr"/>
            <a:r>
              <a:rPr lang="sr-Latn-RS" dirty="0" smtClean="0"/>
              <a:t>VATROGASNI DOM - SENTA</a:t>
            </a:r>
            <a:endParaRPr lang="ru-RU" dirty="0"/>
          </a:p>
        </p:txBody>
      </p:sp>
      <p:sp>
        <p:nvSpPr>
          <p:cNvPr id="9" name="Rectangle 8"/>
          <p:cNvSpPr/>
          <p:nvPr/>
        </p:nvSpPr>
        <p:spPr>
          <a:xfrm>
            <a:off x="0" y="3426814"/>
            <a:ext cx="5066498" cy="369332"/>
          </a:xfrm>
          <a:prstGeom prst="rect">
            <a:avLst/>
          </a:prstGeom>
        </p:spPr>
        <p:txBody>
          <a:bodyPr wrap="square">
            <a:spAutoFit/>
          </a:bodyPr>
          <a:lstStyle/>
          <a:p>
            <a:r>
              <a:rPr lang="sr-Latn-RS" dirty="0" smtClean="0"/>
              <a:t>VINARSKI PODRUMI U CRVENKI </a:t>
            </a:r>
            <a:r>
              <a:rPr lang="ru-RU" dirty="0" smtClean="0"/>
              <a:t>- </a:t>
            </a:r>
            <a:r>
              <a:rPr lang="ru-RU" dirty="0"/>
              <a:t>ОПШТИНА КУЛА</a:t>
            </a:r>
            <a:endParaRPr lang="en-US" dirty="0"/>
          </a:p>
        </p:txBody>
      </p:sp>
    </p:spTree>
    <p:extLst>
      <p:ext uri="{BB962C8B-B14F-4D97-AF65-F5344CB8AC3E}">
        <p14:creationId xmlns:p14="http://schemas.microsoft.com/office/powerpoint/2010/main" val="81316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6863417"/>
          </a:xfrm>
          <a:prstGeom prst="rect">
            <a:avLst/>
          </a:prstGeom>
        </p:spPr>
        <p:txBody>
          <a:bodyPr wrap="square">
            <a:spAutoFit/>
          </a:bodyPr>
          <a:lstStyle/>
          <a:p>
            <a:pPr algn="just"/>
            <a:r>
              <a:rPr lang="sr-Latn-RS" sz="2000" b="1" dirty="0" smtClean="0"/>
              <a:t>EKONOMSKA </a:t>
            </a:r>
            <a:r>
              <a:rPr lang="sr-Latn-RS" sz="2000" b="1" dirty="0"/>
              <a:t>VALORIZACIJA I NJEN ZNAČAJ U OBLASTI REVITALIZACIJE OBJEKATA KULTURNOG NASLEĐA </a:t>
            </a:r>
            <a:endParaRPr lang="sr-Latn-RS" sz="2000" b="1" dirty="0" smtClean="0"/>
          </a:p>
          <a:p>
            <a:pPr algn="just"/>
            <a:endParaRPr lang="sr-Latn-RS" sz="2000" b="1" dirty="0" smtClean="0"/>
          </a:p>
          <a:p>
            <a:pPr algn="just"/>
            <a:r>
              <a:rPr lang="sr-Latn-RS" sz="2000" b="1" dirty="0" smtClean="0"/>
              <a:t>Cilj istraživanja </a:t>
            </a:r>
            <a:endParaRPr lang="en-US" sz="2000" b="1" dirty="0" smtClean="0"/>
          </a:p>
          <a:p>
            <a:pPr algn="just"/>
            <a:endParaRPr lang="en-US" sz="2000" dirty="0"/>
          </a:p>
          <a:p>
            <a:pPr algn="just"/>
            <a:r>
              <a:rPr lang="sr-Latn-RS" sz="2000" dirty="0" smtClean="0"/>
              <a:t>prikaz ekonomsko razvojne perspektive projekata revitalizacije graditeljskog nasleđa, odnosno ekonomsko – menadžmentskog pristupa ovim projektima. </a:t>
            </a:r>
          </a:p>
          <a:p>
            <a:pPr algn="just"/>
            <a:endParaRPr lang="sr-Latn-RS" sz="2000" dirty="0" smtClean="0"/>
          </a:p>
          <a:p>
            <a:pPr algn="just"/>
            <a:r>
              <a:rPr lang="sr-Latn-RS" sz="2000" dirty="0" smtClean="0"/>
              <a:t>Naučno/stručni </a:t>
            </a:r>
            <a:r>
              <a:rPr lang="sr-Latn-RS" sz="2000" dirty="0"/>
              <a:t>značaj ovog </a:t>
            </a:r>
            <a:r>
              <a:rPr lang="sr-Latn-RS" sz="2000" dirty="0" smtClean="0"/>
              <a:t>istraživanja je </a:t>
            </a:r>
            <a:r>
              <a:rPr lang="sr-Latn-RS" sz="2000" dirty="0"/>
              <a:t>proširenje saznanja </a:t>
            </a:r>
            <a:r>
              <a:rPr lang="sr-Latn-RS" sz="2000" dirty="0" smtClean="0"/>
              <a:t>naučno/stručne </a:t>
            </a:r>
            <a:r>
              <a:rPr lang="sr-Latn-RS" sz="2000" dirty="0"/>
              <a:t>zajednice u Srbiji u odnosu na </a:t>
            </a:r>
            <a:r>
              <a:rPr lang="sr-Latn-RS" sz="2000" dirty="0" smtClean="0"/>
              <a:t>ekonomsko –menadžmentske aspekte projekata revitalizacije pri </a:t>
            </a:r>
            <a:r>
              <a:rPr lang="sr-Latn-RS" sz="2000" dirty="0"/>
              <a:t>čemu su korišćena saznanja </a:t>
            </a:r>
            <a:r>
              <a:rPr lang="sr-Latn-RS" sz="2000" dirty="0" smtClean="0"/>
              <a:t>najrelevantnijih </a:t>
            </a:r>
            <a:r>
              <a:rPr lang="sr-Latn-RS" sz="2000" dirty="0"/>
              <a:t>teorijskih i empirijskih istraživanja u </a:t>
            </a:r>
            <a:r>
              <a:rPr lang="sr-Latn-RS" sz="2000" dirty="0" smtClean="0"/>
              <a:t>ovoj oblasti. </a:t>
            </a:r>
            <a:r>
              <a:rPr lang="sr-Latn-RS" sz="2000" dirty="0"/>
              <a:t>Budući da je ova oblast istraživanja u ekonomskoj nauci još u povoju, dok u našoj stručnoj i naučnoj literaturi problematika ekonomske valorizacije objekata kulturnog nasleđa, posebno projekata njihove revitalizacije nije do sada obrađivana, ovaj rad predstavlja prvo sistematsko razmatranje date problematike kod nas. </a:t>
            </a:r>
            <a:endParaRPr lang="sr-Latn-RS" sz="2000" dirty="0" smtClean="0"/>
          </a:p>
          <a:p>
            <a:pPr algn="just"/>
            <a:endParaRPr lang="sr-Latn-RS" sz="2000" dirty="0" smtClean="0"/>
          </a:p>
          <a:p>
            <a:pPr algn="just"/>
            <a:r>
              <a:rPr lang="sr-Latn-RS" sz="2000" dirty="0" smtClean="0"/>
              <a:t>Praktičan značaj ovog istraživanja ogleda se u konkretno predloženim smernicama za upravljanje </a:t>
            </a:r>
            <a:r>
              <a:rPr lang="sr-Latn-RS" sz="2000" dirty="0"/>
              <a:t>projektima </a:t>
            </a:r>
            <a:r>
              <a:rPr lang="sr-Latn-RS" sz="2000" dirty="0" smtClean="0"/>
              <a:t>revitalizacije graditeljskog nasleđa s </a:t>
            </a:r>
            <a:r>
              <a:rPr lang="sr-Latn-RS" sz="2000" dirty="0"/>
              <a:t>namerom pojednostavljenja i unapređenja efikasnosti upravljanja ovakvim projektima.</a:t>
            </a:r>
            <a:endParaRPr lang="en-US" sz="2000" dirty="0"/>
          </a:p>
          <a:p>
            <a:pPr algn="just"/>
            <a:endParaRPr lang="sr-Latn-RS" sz="2000" dirty="0" smtClean="0"/>
          </a:p>
          <a:p>
            <a:pPr algn="just"/>
            <a:r>
              <a:rPr lang="sr-Latn-RS" sz="2000" dirty="0" smtClean="0"/>
              <a:t> </a:t>
            </a:r>
          </a:p>
        </p:txBody>
      </p:sp>
    </p:spTree>
    <p:extLst>
      <p:ext uri="{BB962C8B-B14F-4D97-AF65-F5344CB8AC3E}">
        <p14:creationId xmlns:p14="http://schemas.microsoft.com/office/powerpoint/2010/main" val="211324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036496" cy="7171194"/>
          </a:xfrm>
          <a:prstGeom prst="rect">
            <a:avLst/>
          </a:prstGeom>
        </p:spPr>
        <p:txBody>
          <a:bodyPr wrap="square">
            <a:spAutoFit/>
          </a:bodyPr>
          <a:lstStyle/>
          <a:p>
            <a:r>
              <a:rPr lang="sr-Latn-RS" sz="2000" dirty="0" smtClean="0"/>
              <a:t>U kontekstu revitalizacije i vrednovanja objekata graditeljskog nasleđa najrelevantniji aspekti vrednosti su: ekonomska vrednost, funkcionalna vrednost, kulturna i istorijska vrednost.</a:t>
            </a:r>
          </a:p>
          <a:p>
            <a:r>
              <a:rPr lang="sr-Latn-RS" sz="2000" b="1" dirty="0" smtClean="0"/>
              <a:t>Funkcionalnu vrednost:  </a:t>
            </a:r>
            <a:r>
              <a:rPr lang="sr-Latn-RS" sz="2000" dirty="0" smtClean="0"/>
              <a:t> funkcija </a:t>
            </a:r>
            <a:r>
              <a:rPr lang="sr-Latn-RS" sz="2000" dirty="0"/>
              <a:t>za koju se koristi objekat nakon završetka procesa revitalizacije. </a:t>
            </a:r>
            <a:r>
              <a:rPr lang="sr-Latn-RS" sz="2000" dirty="0" smtClean="0"/>
              <a:t>Funkcionalni </a:t>
            </a:r>
            <a:r>
              <a:rPr lang="sr-Latn-RS" sz="2000" dirty="0"/>
              <a:t>aspekt je od prioritetnog </a:t>
            </a:r>
            <a:r>
              <a:rPr lang="sr-Latn-RS" sz="2000" dirty="0" smtClean="0"/>
              <a:t>značaja jer pruža rešenje  za </a:t>
            </a:r>
            <a:r>
              <a:rPr lang="sr-Latn-RS" sz="2000" dirty="0"/>
              <a:t>finansijsku konstrukciju projekta i dodaje vrednost samom okruženju u kom se projekat revitalizacije realizuje. </a:t>
            </a:r>
            <a:endParaRPr lang="en-US" sz="2000" dirty="0"/>
          </a:p>
          <a:p>
            <a:r>
              <a:rPr lang="sr-Latn-RS" sz="2000" b="1" dirty="0"/>
              <a:t>Kulturna i istorijska </a:t>
            </a:r>
            <a:r>
              <a:rPr lang="sr-Latn-RS" sz="2000" b="1" dirty="0" smtClean="0"/>
              <a:t>vrednost</a:t>
            </a:r>
            <a:r>
              <a:rPr lang="sr-Latn-RS" sz="2000" b="1" dirty="0"/>
              <a:t>:</a:t>
            </a:r>
            <a:r>
              <a:rPr lang="sr-Latn-RS" sz="2000" b="1" dirty="0" smtClean="0"/>
              <a:t> </a:t>
            </a:r>
            <a:r>
              <a:rPr lang="sr-Latn-RS" sz="2000" dirty="0" smtClean="0"/>
              <a:t>predstavlja </a:t>
            </a:r>
            <a:r>
              <a:rPr lang="sr-Latn-RS" sz="2000" dirty="0"/>
              <a:t>osnovu za donošenje odluke da li određeni objekat zaslužuje drugu životnu šansu ili ga treba srušiti. </a:t>
            </a:r>
            <a:r>
              <a:rPr lang="sr-Latn-RS" sz="2000" dirty="0" smtClean="0"/>
              <a:t>Kriterijumi  </a:t>
            </a:r>
            <a:r>
              <a:rPr lang="sr-Latn-RS" sz="2000" dirty="0"/>
              <a:t>UNESCO-a predstavljaju odličan primer vrednosnih aspekata kao i primer toga koliko je teško nečemu pripisati </a:t>
            </a:r>
            <a:r>
              <a:rPr lang="sr-Latn-RS" sz="2000" dirty="0" smtClean="0"/>
              <a:t>vrednost</a:t>
            </a:r>
          </a:p>
          <a:p>
            <a:endParaRPr lang="sr-Latn-RS" sz="2000" dirty="0" smtClean="0"/>
          </a:p>
          <a:p>
            <a:r>
              <a:rPr lang="en-US" sz="2000" b="1" dirty="0">
                <a:solidFill>
                  <a:srgbClr val="7030A0"/>
                </a:solidFill>
              </a:rPr>
              <a:t>In the context of the revitalization and valuation of the architectural heritage most relevant aspects of values are: cultural and historical value, functional value, economic value.</a:t>
            </a:r>
          </a:p>
          <a:p>
            <a:r>
              <a:rPr lang="en-US" sz="2000" b="1" i="1" u="sng" dirty="0">
                <a:solidFill>
                  <a:srgbClr val="7030A0"/>
                </a:solidFill>
              </a:rPr>
              <a:t>Functional value </a:t>
            </a:r>
            <a:r>
              <a:rPr lang="en-US" sz="2000" b="1" dirty="0">
                <a:solidFill>
                  <a:srgbClr val="7030A0"/>
                </a:solidFill>
              </a:rPr>
              <a:t>- a function of the object after the revitalization process completion. The functional aspect is of utmost importance as it provides a solution to the financial structure of the project and adds value to the environment in which the revitalization project is implemented.</a:t>
            </a:r>
          </a:p>
          <a:p>
            <a:r>
              <a:rPr lang="en-US" sz="2000" b="1" i="1" u="sng" dirty="0">
                <a:solidFill>
                  <a:srgbClr val="7030A0"/>
                </a:solidFill>
              </a:rPr>
              <a:t>Cultural and historical value </a:t>
            </a:r>
            <a:r>
              <a:rPr lang="sr-Latn-RS" sz="2000" b="1" i="1" u="sng" dirty="0" smtClean="0">
                <a:solidFill>
                  <a:srgbClr val="7030A0"/>
                </a:solidFill>
              </a:rPr>
              <a:t>are</a:t>
            </a:r>
            <a:r>
              <a:rPr lang="en-US" sz="2000" b="1" dirty="0" smtClean="0">
                <a:solidFill>
                  <a:srgbClr val="7030A0"/>
                </a:solidFill>
              </a:rPr>
              <a:t> </a:t>
            </a:r>
            <a:r>
              <a:rPr lang="en-US" sz="2000" b="1" dirty="0">
                <a:solidFill>
                  <a:srgbClr val="7030A0"/>
                </a:solidFill>
              </a:rPr>
              <a:t>the basis for the decision whether a particular facility deserves a second chance in life, or it should be torn down.</a:t>
            </a:r>
          </a:p>
          <a:p>
            <a:r>
              <a:rPr lang="en-US" sz="2000" b="1" dirty="0">
                <a:solidFill>
                  <a:srgbClr val="7030A0"/>
                </a:solidFill>
              </a:rPr>
              <a:t> </a:t>
            </a:r>
          </a:p>
          <a:p>
            <a:endParaRPr lang="en-US" sz="2000" dirty="0"/>
          </a:p>
        </p:txBody>
      </p:sp>
    </p:spTree>
    <p:extLst>
      <p:ext uri="{BB962C8B-B14F-4D97-AF65-F5344CB8AC3E}">
        <p14:creationId xmlns:p14="http://schemas.microsoft.com/office/powerpoint/2010/main" val="209394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84975" cy="5632311"/>
          </a:xfrm>
          <a:prstGeom prst="rect">
            <a:avLst/>
          </a:prstGeom>
        </p:spPr>
        <p:txBody>
          <a:bodyPr wrap="square">
            <a:spAutoFit/>
          </a:bodyPr>
          <a:lstStyle/>
          <a:p>
            <a:r>
              <a:rPr lang="sr-Latn-RS" sz="2400" dirty="0" smtClean="0"/>
              <a:t>Ekonomski značaj realizacije projekata revitalizacije graditeljskog nasleđa ogleda se u pet ključnih oblasti njihovog ekonomskog uticaja: </a:t>
            </a:r>
            <a:endParaRPr lang="en-US" sz="2400" dirty="0" smtClean="0"/>
          </a:p>
          <a:p>
            <a:pPr marL="342900" indent="-342900">
              <a:buFont typeface="Arial" pitchFamily="34" charset="0"/>
              <a:buChar char="•"/>
            </a:pPr>
            <a:r>
              <a:rPr lang="sr-Latn-RS" sz="2400" dirty="0" smtClean="0"/>
              <a:t>nova radna mesta</a:t>
            </a:r>
          </a:p>
          <a:p>
            <a:pPr marL="342900" indent="-342900">
              <a:buFont typeface="Arial" pitchFamily="34" charset="0"/>
              <a:buChar char="•"/>
            </a:pPr>
            <a:r>
              <a:rPr lang="sr-Latn-RS" sz="2400" dirty="0"/>
              <a:t>r</a:t>
            </a:r>
            <a:r>
              <a:rPr lang="sr-Latn-RS" sz="2400" dirty="0" smtClean="0"/>
              <a:t>evitalizacija gradskog centra ili kvarta</a:t>
            </a:r>
          </a:p>
          <a:p>
            <a:pPr marL="342900" indent="-342900">
              <a:buFont typeface="Arial" pitchFamily="34" charset="0"/>
              <a:buChar char="•"/>
            </a:pPr>
            <a:r>
              <a:rPr lang="sr-Latn-RS" sz="2400" dirty="0"/>
              <a:t>t</a:t>
            </a:r>
            <a:r>
              <a:rPr lang="sr-Latn-RS" sz="2400" dirty="0" smtClean="0"/>
              <a:t>urizam</a:t>
            </a:r>
          </a:p>
          <a:p>
            <a:pPr marL="342900" indent="-342900">
              <a:buFont typeface="Arial" pitchFamily="34" charset="0"/>
              <a:buChar char="•"/>
            </a:pPr>
            <a:r>
              <a:rPr lang="sr-Latn-RS" sz="2400" dirty="0"/>
              <a:t>v</a:t>
            </a:r>
            <a:r>
              <a:rPr lang="sr-Latn-RS" sz="2400" dirty="0" smtClean="0"/>
              <a:t>rednost imovine</a:t>
            </a:r>
          </a:p>
          <a:p>
            <a:pPr marL="342900" indent="-342900">
              <a:buFont typeface="Arial" pitchFamily="34" charset="0"/>
              <a:buChar char="•"/>
            </a:pPr>
            <a:r>
              <a:rPr lang="sr-Latn-RS" sz="2400" dirty="0"/>
              <a:t>r</a:t>
            </a:r>
            <a:r>
              <a:rPr lang="sr-Latn-RS" sz="2400" dirty="0" smtClean="0"/>
              <a:t>azvoj preduzetništva</a:t>
            </a:r>
          </a:p>
          <a:p>
            <a:pPr marL="342900" indent="-342900">
              <a:buFont typeface="Arial" pitchFamily="34" charset="0"/>
              <a:buChar char="•"/>
            </a:pPr>
            <a:endParaRPr lang="sr-Latn-RS" sz="2400" dirty="0"/>
          </a:p>
          <a:p>
            <a:r>
              <a:rPr lang="en-US" sz="2400" dirty="0">
                <a:solidFill>
                  <a:srgbClr val="7030A0"/>
                </a:solidFill>
              </a:rPr>
              <a:t>The economic importance of </a:t>
            </a:r>
            <a:r>
              <a:rPr lang="sr-Latn-RS" sz="2400" dirty="0" smtClean="0">
                <a:solidFill>
                  <a:srgbClr val="7030A0"/>
                </a:solidFill>
              </a:rPr>
              <a:t>the </a:t>
            </a:r>
            <a:r>
              <a:rPr lang="en-US" sz="2400" dirty="0" smtClean="0">
                <a:solidFill>
                  <a:srgbClr val="7030A0"/>
                </a:solidFill>
              </a:rPr>
              <a:t>realization </a:t>
            </a:r>
            <a:r>
              <a:rPr lang="en-US" sz="2400" dirty="0">
                <a:solidFill>
                  <a:srgbClr val="7030A0"/>
                </a:solidFill>
              </a:rPr>
              <a:t>of revitalization projects </a:t>
            </a:r>
            <a:r>
              <a:rPr lang="en-US" sz="2400" dirty="0" smtClean="0">
                <a:solidFill>
                  <a:srgbClr val="7030A0"/>
                </a:solidFill>
              </a:rPr>
              <a:t> </a:t>
            </a:r>
            <a:r>
              <a:rPr lang="en-US" sz="2400" dirty="0">
                <a:solidFill>
                  <a:srgbClr val="7030A0"/>
                </a:solidFill>
              </a:rPr>
              <a:t>is reflected in the five key areas of their economic impact:</a:t>
            </a:r>
          </a:p>
          <a:p>
            <a:pPr marL="342900" indent="-342900">
              <a:buFont typeface="Arial" pitchFamily="34" charset="0"/>
              <a:buChar char="•"/>
            </a:pPr>
            <a:r>
              <a:rPr lang="en-US" sz="2400" dirty="0">
                <a:solidFill>
                  <a:srgbClr val="7030A0"/>
                </a:solidFill>
              </a:rPr>
              <a:t>new jobs</a:t>
            </a:r>
          </a:p>
          <a:p>
            <a:pPr marL="342900" indent="-342900">
              <a:buFont typeface="Arial" pitchFamily="34" charset="0"/>
              <a:buChar char="•"/>
            </a:pPr>
            <a:r>
              <a:rPr lang="en-US" sz="2400" dirty="0">
                <a:solidFill>
                  <a:srgbClr val="7030A0"/>
                </a:solidFill>
              </a:rPr>
              <a:t>revitalization of the city center or neighborhood</a:t>
            </a:r>
          </a:p>
          <a:p>
            <a:pPr marL="342900" indent="-342900">
              <a:buFont typeface="Arial" pitchFamily="34" charset="0"/>
              <a:buChar char="•"/>
            </a:pPr>
            <a:r>
              <a:rPr lang="en-US" sz="2400" dirty="0">
                <a:solidFill>
                  <a:srgbClr val="7030A0"/>
                </a:solidFill>
              </a:rPr>
              <a:t>tourism</a:t>
            </a:r>
          </a:p>
          <a:p>
            <a:pPr marL="342900" indent="-342900">
              <a:buFont typeface="Arial" pitchFamily="34" charset="0"/>
              <a:buChar char="•"/>
            </a:pPr>
            <a:r>
              <a:rPr lang="en-US" sz="2400" dirty="0">
                <a:solidFill>
                  <a:srgbClr val="7030A0"/>
                </a:solidFill>
              </a:rPr>
              <a:t>asset value</a:t>
            </a:r>
          </a:p>
          <a:p>
            <a:pPr marL="342900" indent="-342900">
              <a:buFont typeface="Arial" pitchFamily="34" charset="0"/>
              <a:buChar char="•"/>
            </a:pPr>
            <a:r>
              <a:rPr lang="en-US" sz="2400" dirty="0">
                <a:solidFill>
                  <a:srgbClr val="7030A0"/>
                </a:solidFill>
              </a:rPr>
              <a:t>entrepreneurship Development</a:t>
            </a:r>
            <a:endParaRPr lang="en-US" sz="2400" dirty="0" smtClean="0">
              <a:solidFill>
                <a:srgbClr val="7030A0"/>
              </a:solidFill>
            </a:endParaRPr>
          </a:p>
        </p:txBody>
      </p:sp>
    </p:spTree>
    <p:extLst>
      <p:ext uri="{BB962C8B-B14F-4D97-AF65-F5344CB8AC3E}">
        <p14:creationId xmlns:p14="http://schemas.microsoft.com/office/powerpoint/2010/main" val="3530191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217634"/>
          </a:xfrm>
          <a:prstGeom prst="rect">
            <a:avLst/>
          </a:prstGeom>
        </p:spPr>
        <p:txBody>
          <a:bodyPr wrap="square">
            <a:spAutoFit/>
          </a:bodyPr>
          <a:lstStyle/>
          <a:p>
            <a:r>
              <a:rPr lang="sr-Latn-RS" sz="2400" dirty="0"/>
              <a:t>	 </a:t>
            </a:r>
            <a:endParaRPr lang="en-US" sz="2400" dirty="0"/>
          </a:p>
          <a:p>
            <a:r>
              <a:rPr lang="sr-Latn-RS" sz="2400" dirty="0" smtClean="0"/>
              <a:t>Predmet </a:t>
            </a:r>
            <a:r>
              <a:rPr lang="sr-Latn-RS" sz="2400" dirty="0"/>
              <a:t>procene ekonomske vrednosti u kontekstu kulturnih dobara su</a:t>
            </a:r>
            <a:r>
              <a:rPr lang="sr-Latn-RS" sz="2400" dirty="0" smtClean="0"/>
              <a:t>:</a:t>
            </a:r>
            <a:endParaRPr lang="en-US" sz="2400" dirty="0"/>
          </a:p>
          <a:p>
            <a:pPr marL="342900" lvl="0" indent="-342900">
              <a:buFont typeface="Arial" pitchFamily="34" charset="0"/>
              <a:buChar char="•"/>
            </a:pPr>
            <a:r>
              <a:rPr lang="sr-Latn-RS" sz="2400" dirty="0"/>
              <a:t>fizički oblik </a:t>
            </a:r>
            <a:r>
              <a:rPr lang="en-US" sz="2400" dirty="0" err="1"/>
              <a:t>kulturnog</a:t>
            </a:r>
            <a:r>
              <a:rPr lang="en-US" sz="2400" dirty="0"/>
              <a:t> dobra </a:t>
            </a:r>
            <a:r>
              <a:rPr lang="en-US" sz="2400" dirty="0" err="1"/>
              <a:t>kao</a:t>
            </a:r>
            <a:r>
              <a:rPr lang="en-US" sz="2400" dirty="0"/>
              <a:t> n</a:t>
            </a:r>
            <a:r>
              <a:rPr lang="sr-Latn-RS" sz="2400" dirty="0"/>
              <a:t>eka vrsta zalihe kapitala </a:t>
            </a:r>
            <a:r>
              <a:rPr lang="en-US" sz="2400" dirty="0" err="1"/>
              <a:t>ili</a:t>
            </a:r>
            <a:r>
              <a:rPr lang="en-US" sz="2400" dirty="0"/>
              <a:t> </a:t>
            </a:r>
            <a:r>
              <a:rPr lang="en-US" sz="2400" dirty="0" err="1" smtClean="0"/>
              <a:t>imovine</a:t>
            </a:r>
            <a:endParaRPr lang="en-US" sz="2400" dirty="0"/>
          </a:p>
          <a:p>
            <a:pPr marL="342900" lvl="0" indent="-342900">
              <a:buFont typeface="Arial" pitchFamily="34" charset="0"/>
              <a:buChar char="•"/>
            </a:pPr>
            <a:r>
              <a:rPr lang="sr-Latn-RS" sz="2400" dirty="0"/>
              <a:t>vrednost novčanog toka određene usluge koja se iz kulturnog dobra generiše</a:t>
            </a:r>
            <a:r>
              <a:rPr lang="sr-Latn-RS" sz="2400" dirty="0" smtClean="0"/>
              <a:t>.</a:t>
            </a:r>
            <a:endParaRPr lang="sr-Latn-RS" sz="2400" dirty="0"/>
          </a:p>
          <a:p>
            <a:r>
              <a:rPr lang="sr-Latn-RS" sz="2400" dirty="0"/>
              <a:t>Metode ekonomske evaluacije ne pretenduju na procenu kulturnih vrednosti, već na procenu ekonomske vrednosti koja je povezana s dobrima kulturnog nasleđa. </a:t>
            </a:r>
            <a:r>
              <a:rPr lang="sr-Latn-RS" sz="2400" dirty="0" smtClean="0"/>
              <a:t>Njihova je svrha </a:t>
            </a:r>
            <a:r>
              <a:rPr lang="sr-Latn-RS" sz="2400" dirty="0"/>
              <a:t>da pokažu priticanje koristi koje nastaju iz fizičke dimenzije kulturnih dobara. </a:t>
            </a:r>
            <a:endParaRPr lang="sr-Latn-RS" sz="2400" dirty="0" smtClean="0"/>
          </a:p>
          <a:p>
            <a:endParaRPr lang="sr-Latn-RS" sz="2400" dirty="0"/>
          </a:p>
          <a:p>
            <a:r>
              <a:rPr lang="en-US" sz="2400" i="1" dirty="0">
                <a:solidFill>
                  <a:srgbClr val="7030A0"/>
                </a:solidFill>
                <a:effectLst>
                  <a:outerShdw blurRad="38100" dist="38100" dir="2700000" algn="tl">
                    <a:srgbClr val="000000">
                      <a:alpha val="43137"/>
                    </a:srgbClr>
                  </a:outerShdw>
                </a:effectLst>
              </a:rPr>
              <a:t>The subjects of the assessment of the economic value in the context of cultural goods are: physical form of cultural property as a kind of capital stock or assets; and the value of the cash flow from services that cultural property generates.</a:t>
            </a:r>
          </a:p>
          <a:p>
            <a:r>
              <a:rPr lang="en-US" sz="2400" i="1" dirty="0">
                <a:solidFill>
                  <a:srgbClr val="7030A0"/>
                </a:solidFill>
                <a:effectLst>
                  <a:outerShdw blurRad="38100" dist="38100" dir="2700000" algn="tl">
                    <a:srgbClr val="000000">
                      <a:alpha val="43137"/>
                    </a:srgbClr>
                  </a:outerShdw>
                </a:effectLst>
              </a:rPr>
              <a:t>A method of economic evaluation does not pretend to assess cultural values, but to estimate the economic value associated with goods of cultural heritage. Their purpose is to show the inflow of benefits resulting from the tangible and intangible dimensions of cultural goods.</a:t>
            </a:r>
          </a:p>
          <a:p>
            <a:endParaRPr lang="sr-Latn-RS" sz="2400" dirty="0" smtClean="0"/>
          </a:p>
          <a:p>
            <a:endParaRPr lang="en-US" sz="2400" dirty="0"/>
          </a:p>
          <a:p>
            <a:endParaRPr lang="en-US" sz="2400" dirty="0"/>
          </a:p>
          <a:p>
            <a:r>
              <a:rPr lang="sr-Latn-RS" sz="2400" dirty="0"/>
              <a:t> </a:t>
            </a:r>
            <a:endParaRPr lang="en-US" sz="2400" dirty="0"/>
          </a:p>
        </p:txBody>
      </p:sp>
    </p:spTree>
    <p:extLst>
      <p:ext uri="{BB962C8B-B14F-4D97-AF65-F5344CB8AC3E}">
        <p14:creationId xmlns:p14="http://schemas.microsoft.com/office/powerpoint/2010/main" val="1756397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78970"/>
          </a:xfrm>
          <a:prstGeom prst="rect">
            <a:avLst/>
          </a:prstGeom>
        </p:spPr>
        <p:txBody>
          <a:bodyPr wrap="square">
            <a:spAutoFit/>
          </a:bodyPr>
          <a:lstStyle/>
          <a:p>
            <a:r>
              <a:rPr lang="sr-Latn-RS" sz="2000" b="1" dirty="0"/>
              <a:t>Oblici manifestacije ekonomske vrednosti kod kulturnih dobara su: </a:t>
            </a:r>
            <a:endParaRPr lang="en-US" sz="2000" dirty="0"/>
          </a:p>
          <a:p>
            <a:r>
              <a:rPr lang="sr-Latn-RS" sz="2000" b="1" dirty="0"/>
              <a:t> </a:t>
            </a:r>
            <a:endParaRPr lang="en-US" sz="2000" dirty="0"/>
          </a:p>
          <a:p>
            <a:pPr lvl="0"/>
            <a:r>
              <a:rPr lang="sr-Latn-RS" sz="2000" b="1" dirty="0"/>
              <a:t>Direktno iskustvena vrednost </a:t>
            </a:r>
            <a:r>
              <a:rPr lang="sr-Latn-RS" sz="2000" dirty="0" smtClean="0"/>
              <a:t>-  </a:t>
            </a:r>
            <a:r>
              <a:rPr lang="sr-Latn-RS" sz="2000" dirty="0"/>
              <a:t>vrednost koja se direktno može iskusiti/koristiti od strane onih koji koriste usluge vezane za kulturna dobra (</a:t>
            </a:r>
            <a:r>
              <a:rPr lang="sr-Latn-RS" sz="2000" i="1" dirty="0"/>
              <a:t>use value</a:t>
            </a:r>
            <a:r>
              <a:rPr lang="sr-Latn-RS" sz="2000" dirty="0"/>
              <a:t>), a koja se manifestuje na primer kroz novac koji se naplaćuje kroz ulaznice u muzeje.  </a:t>
            </a:r>
            <a:endParaRPr lang="en-US" sz="2000" dirty="0"/>
          </a:p>
          <a:p>
            <a:pPr lvl="0"/>
            <a:r>
              <a:rPr lang="sr-Latn-RS" sz="2000" b="1" dirty="0"/>
              <a:t>Indirektno iskustvena vrednost</a:t>
            </a:r>
            <a:r>
              <a:rPr lang="sr-Latn-RS" sz="2000" dirty="0"/>
              <a:t> - vrednost buduće/potencijalne koristi (n</a:t>
            </a:r>
            <a:r>
              <a:rPr lang="sr-Latn-RS" sz="2000" i="1" dirty="0"/>
              <a:t>on-use value), </a:t>
            </a:r>
            <a:r>
              <a:rPr lang="sr-Latn-RS" sz="2000" dirty="0"/>
              <a:t>na primer u vidu</a:t>
            </a:r>
            <a:r>
              <a:rPr lang="sr-Latn-RS" sz="2000" i="1" dirty="0"/>
              <a:t> </a:t>
            </a:r>
            <a:r>
              <a:rPr lang="sr-Latn-RS" sz="2000" dirty="0"/>
              <a:t>samog zadovoljstva ljudi zbog saznanja da određeno dobro naprosto postoji bez obzira što oni možda direktno ne uživaju u njemu. </a:t>
            </a:r>
            <a:endParaRPr lang="en-US" sz="2000" dirty="0"/>
          </a:p>
          <a:p>
            <a:pPr lvl="0"/>
            <a:r>
              <a:rPr lang="sr-Latn-RS" sz="2000" b="1" dirty="0"/>
              <a:t>Opciona vrednost</a:t>
            </a:r>
            <a:r>
              <a:rPr lang="sr-Latn-RS" sz="2000" dirty="0"/>
              <a:t> (</a:t>
            </a:r>
            <a:r>
              <a:rPr lang="sr-Latn-RS" sz="2000" i="1" dirty="0"/>
              <a:t>option </a:t>
            </a:r>
            <a:r>
              <a:rPr lang="sr-Latn-RS" sz="2000" dirty="0"/>
              <a:t>value) - odnosi se na to da ljudi prosto žele da imaju mogućnost da u budućnosti možda direktno uživaju u nekom kulturnom dobru. Tu spada i vrednost zaostavštine (</a:t>
            </a:r>
            <a:r>
              <a:rPr lang="sr-Latn-RS" sz="2000" i="1" dirty="0"/>
              <a:t>bequest </a:t>
            </a:r>
            <a:r>
              <a:rPr lang="sr-Latn-RS" sz="2000" dirty="0"/>
              <a:t>value), koja odražava želju ljudi da ostave nešto vredno budućim generacijama. </a:t>
            </a:r>
            <a:endParaRPr lang="sr-Latn-RS" sz="2000" dirty="0" smtClean="0"/>
          </a:p>
          <a:p>
            <a:pPr lvl="0"/>
            <a:endParaRPr lang="sr-Latn-RS" sz="2000" dirty="0" smtClean="0"/>
          </a:p>
          <a:p>
            <a:pPr lvl="0"/>
            <a:r>
              <a:rPr lang="en-US" sz="2000" b="1" i="1" dirty="0" smtClean="0">
                <a:solidFill>
                  <a:srgbClr val="7030A0"/>
                </a:solidFill>
              </a:rPr>
              <a:t>The </a:t>
            </a:r>
            <a:r>
              <a:rPr lang="en-US" sz="2000" b="1" i="1" dirty="0">
                <a:solidFill>
                  <a:srgbClr val="7030A0"/>
                </a:solidFill>
              </a:rPr>
              <a:t>forms of manifestation of economic value in cultural goods are:</a:t>
            </a:r>
            <a:endParaRPr lang="sr-Latn-RS" sz="2000" b="1" i="1" dirty="0" smtClean="0">
              <a:solidFill>
                <a:srgbClr val="7030A0"/>
              </a:solidFill>
            </a:endParaRPr>
          </a:p>
          <a:p>
            <a:endParaRPr lang="sr-Latn-RS" sz="2000" b="1" i="1" dirty="0" smtClean="0">
              <a:solidFill>
                <a:srgbClr val="7030A0"/>
              </a:solidFill>
            </a:endParaRPr>
          </a:p>
          <a:p>
            <a:r>
              <a:rPr lang="sr-Latn-RS" sz="2000" b="1" i="1" u="sng" dirty="0" smtClean="0">
                <a:solidFill>
                  <a:srgbClr val="7030A0"/>
                </a:solidFill>
              </a:rPr>
              <a:t>Use value </a:t>
            </a:r>
            <a:r>
              <a:rPr lang="sr-Latn-RS" sz="2000" b="1" dirty="0" smtClean="0">
                <a:solidFill>
                  <a:srgbClr val="7030A0"/>
                </a:solidFill>
              </a:rPr>
              <a:t>- </a:t>
            </a:r>
            <a:r>
              <a:rPr lang="en-US" sz="2000" b="1" dirty="0" smtClean="0">
                <a:solidFill>
                  <a:srgbClr val="7030A0"/>
                </a:solidFill>
              </a:rPr>
              <a:t>value </a:t>
            </a:r>
            <a:r>
              <a:rPr lang="en-US" sz="2000" b="1" dirty="0">
                <a:solidFill>
                  <a:srgbClr val="7030A0"/>
                </a:solidFill>
              </a:rPr>
              <a:t>that can be directly experienced / used by those who use the services related to cultural goods (use value), which is manifested, for example, the money that is charged through tickets to museums</a:t>
            </a:r>
            <a:r>
              <a:rPr lang="en-US" sz="2000" b="1" dirty="0" smtClean="0">
                <a:solidFill>
                  <a:srgbClr val="7030A0"/>
                </a:solidFill>
              </a:rPr>
              <a:t>.</a:t>
            </a:r>
            <a:endParaRPr lang="sr-Latn-RS" sz="2000" b="1" dirty="0" smtClean="0">
              <a:solidFill>
                <a:srgbClr val="7030A0"/>
              </a:solidFill>
            </a:endParaRPr>
          </a:p>
          <a:p>
            <a:r>
              <a:rPr lang="en-US" sz="2000" b="1" i="1" u="sng" dirty="0">
                <a:solidFill>
                  <a:srgbClr val="7030A0"/>
                </a:solidFill>
              </a:rPr>
              <a:t>Non – use value</a:t>
            </a:r>
            <a:r>
              <a:rPr lang="en-US" sz="2000" b="1" dirty="0">
                <a:solidFill>
                  <a:srgbClr val="7030A0"/>
                </a:solidFill>
              </a:rPr>
              <a:t>: the value of future / potential benefits, for example in the form of the people's satisfaction because they know that a particular good simply </a:t>
            </a:r>
            <a:r>
              <a:rPr lang="en-US" sz="2000" b="1" dirty="0" smtClean="0">
                <a:solidFill>
                  <a:srgbClr val="7030A0"/>
                </a:solidFill>
              </a:rPr>
              <a:t>ex</a:t>
            </a:r>
            <a:r>
              <a:rPr lang="sr-Latn-RS" sz="2000" b="1" dirty="0" smtClean="0">
                <a:solidFill>
                  <a:srgbClr val="7030A0"/>
                </a:solidFill>
              </a:rPr>
              <a:t>i</a:t>
            </a:r>
            <a:r>
              <a:rPr lang="en-US" sz="2000" b="1" dirty="0" err="1" smtClean="0">
                <a:solidFill>
                  <a:srgbClr val="7030A0"/>
                </a:solidFill>
              </a:rPr>
              <a:t>sts</a:t>
            </a:r>
            <a:r>
              <a:rPr lang="en-US" sz="2000" b="1" dirty="0" smtClean="0">
                <a:solidFill>
                  <a:srgbClr val="7030A0"/>
                </a:solidFill>
              </a:rPr>
              <a:t> </a:t>
            </a:r>
            <a:r>
              <a:rPr lang="en-US" sz="2000" b="1" dirty="0">
                <a:solidFill>
                  <a:srgbClr val="7030A0"/>
                </a:solidFill>
              </a:rPr>
              <a:t>regardless of whether they will  directly enjoy it or </a:t>
            </a:r>
            <a:r>
              <a:rPr lang="en-US" sz="2000" b="1" dirty="0" smtClean="0">
                <a:solidFill>
                  <a:srgbClr val="7030A0"/>
                </a:solidFill>
              </a:rPr>
              <a:t>not   </a:t>
            </a:r>
            <a:endParaRPr lang="en-US" sz="2000" b="1" dirty="0">
              <a:solidFill>
                <a:srgbClr val="7030A0"/>
              </a:solidFill>
            </a:endParaRPr>
          </a:p>
          <a:p>
            <a:endParaRPr lang="en-US" sz="2000" dirty="0"/>
          </a:p>
          <a:p>
            <a:pPr lvl="0"/>
            <a:endParaRPr lang="en-US" sz="2000" dirty="0"/>
          </a:p>
          <a:p>
            <a:r>
              <a:rPr lang="sr-Latn-RS" sz="2000" dirty="0"/>
              <a:t> </a:t>
            </a:r>
            <a:endParaRPr lang="en-US" sz="2000" dirty="0"/>
          </a:p>
        </p:txBody>
      </p:sp>
    </p:spTree>
    <p:extLst>
      <p:ext uri="{BB962C8B-B14F-4D97-AF65-F5344CB8AC3E}">
        <p14:creationId xmlns:p14="http://schemas.microsoft.com/office/powerpoint/2010/main" val="372107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908"/>
            <a:ext cx="9144000" cy="6863417"/>
          </a:xfrm>
          <a:prstGeom prst="rect">
            <a:avLst/>
          </a:prstGeom>
        </p:spPr>
        <p:txBody>
          <a:bodyPr wrap="square">
            <a:spAutoFit/>
          </a:bodyPr>
          <a:lstStyle/>
          <a:p>
            <a:r>
              <a:rPr lang="ru-RU" sz="2000" dirty="0" smtClean="0"/>
              <a:t>1</a:t>
            </a:r>
            <a:r>
              <a:rPr lang="ru-RU" sz="2000" dirty="0"/>
              <a:t>. </a:t>
            </a:r>
            <a:r>
              <a:rPr lang="sr-Latn-RS" sz="2000" dirty="0" smtClean="0"/>
              <a:t>Arh. Vojislav D. Dević</a:t>
            </a:r>
            <a:endParaRPr lang="ru-RU" sz="2000" dirty="0"/>
          </a:p>
          <a:p>
            <a:r>
              <a:rPr lang="sr-Latn-RS" sz="2000" dirty="0" smtClean="0"/>
              <a:t>PREGLED NAPUŠTENIH I NEDOVOLJNO ISKORIŠĆENIH OBJEKATA U AP VOJVODINI SA ANALIZOM I PROCENOM MOGUĆNOSTI NJIHOVE TRANSFORMACIJE U OBJEKTE KULTURE</a:t>
            </a:r>
            <a:endParaRPr lang="ru-RU" sz="2000" dirty="0"/>
          </a:p>
          <a:p>
            <a:r>
              <a:rPr lang="en-US" sz="2000" dirty="0">
                <a:solidFill>
                  <a:srgbClr val="7030A0"/>
                </a:solidFill>
              </a:rPr>
              <a:t>OVERVIEW OF ABANDONED AND UNDERUSED BUILDINGS IN AP VOJVODINA WITH ANALYSIS AND EVALUATION OF POSSIBILITIES FOR THEIR TRANSFORMATION IN TO THE CULTURAL </a:t>
            </a:r>
            <a:r>
              <a:rPr lang="en-US" sz="2000" dirty="0" smtClean="0">
                <a:solidFill>
                  <a:srgbClr val="7030A0"/>
                </a:solidFill>
              </a:rPr>
              <a:t>FACILITIES</a:t>
            </a:r>
            <a:endParaRPr lang="ru-RU" sz="2000" dirty="0"/>
          </a:p>
          <a:p>
            <a:r>
              <a:rPr lang="ru-RU" sz="2000" dirty="0"/>
              <a:t>2. </a:t>
            </a:r>
            <a:r>
              <a:rPr lang="sr-Latn-RS" sz="2000" dirty="0" smtClean="0"/>
              <a:t>Dr Biserka Komnenić</a:t>
            </a:r>
            <a:endParaRPr lang="ru-RU" sz="2000" dirty="0"/>
          </a:p>
          <a:p>
            <a:r>
              <a:rPr lang="sr-Latn-RS" sz="2000" dirty="0" smtClean="0"/>
              <a:t>EKONOMSKA VALORIZACIJA I NJEN ZNAČAJ U OBLASTI REVITALIZACIJE OBJEKATA KULTURNOG NASLEĐA</a:t>
            </a:r>
          </a:p>
          <a:p>
            <a:r>
              <a:rPr lang="en-US" sz="2000" dirty="0">
                <a:solidFill>
                  <a:srgbClr val="7030A0"/>
                </a:solidFill>
              </a:rPr>
              <a:t>ECONOMIC EVALUATION AND ITS IMPORTANCE IN THE CONTEXT OF CULTURAL HERITAGE REVITALIZATION PROJECTS  </a:t>
            </a:r>
            <a:endParaRPr lang="ru-RU" sz="2000" dirty="0">
              <a:solidFill>
                <a:srgbClr val="7030A0"/>
              </a:solidFill>
            </a:endParaRPr>
          </a:p>
          <a:p>
            <a:r>
              <a:rPr lang="ru-RU" sz="2000" dirty="0"/>
              <a:t>3. </a:t>
            </a:r>
            <a:r>
              <a:rPr lang="sr-Latn-RS" sz="2000" dirty="0" smtClean="0"/>
              <a:t>Mr Hristina Mikić</a:t>
            </a:r>
            <a:endParaRPr lang="ru-RU" sz="2000" dirty="0"/>
          </a:p>
          <a:p>
            <a:r>
              <a:rPr lang="sr-Latn-RS" sz="2000" dirty="0" smtClean="0"/>
              <a:t>KREATIVNI PROSTORI VOJVODINE: NOVI HORIZONTI RAZVOJA KULTURE I KREATIVNIH INDUSTRIJA</a:t>
            </a:r>
          </a:p>
          <a:p>
            <a:r>
              <a:rPr lang="en-US" sz="2000" dirty="0">
                <a:solidFill>
                  <a:srgbClr val="7030A0"/>
                </a:solidFill>
              </a:rPr>
              <a:t>CREATIVE SPACES OF VOJVODINA: NEW HORIZONS FOR CULTURE AND CREATIVE INDUSTRIES </a:t>
            </a:r>
            <a:r>
              <a:rPr lang="en-US" sz="2000" dirty="0" smtClean="0">
                <a:solidFill>
                  <a:srgbClr val="7030A0"/>
                </a:solidFill>
              </a:rPr>
              <a:t>DEVELOPMENT</a:t>
            </a:r>
            <a:endParaRPr lang="sr-Latn-RS" sz="2000" dirty="0" smtClean="0"/>
          </a:p>
          <a:p>
            <a:endParaRPr lang="sr-Latn-RS" sz="2000" dirty="0" smtClean="0"/>
          </a:p>
          <a:p>
            <a:r>
              <a:rPr lang="sr-Latn-RS" sz="2000" b="1" dirty="0" smtClean="0"/>
              <a:t>Koordinator projekta</a:t>
            </a:r>
            <a:r>
              <a:rPr lang="sr-Latn-RS" sz="2000" dirty="0" smtClean="0"/>
              <a:t>: Vladimir Kopicl, direktor Zavoda za kulturu Vojvodine</a:t>
            </a:r>
          </a:p>
          <a:p>
            <a:r>
              <a:rPr lang="sr-Latn-RS" sz="2000" b="1" dirty="0" smtClean="0"/>
              <a:t>Izdavač:</a:t>
            </a:r>
            <a:r>
              <a:rPr lang="sr-Latn-RS" sz="2000" dirty="0" smtClean="0"/>
              <a:t> Zavod za kulturu Vojvodine</a:t>
            </a:r>
          </a:p>
          <a:p>
            <a:r>
              <a:rPr lang="sr-Latn-RS" sz="2000" b="1" dirty="0" smtClean="0"/>
              <a:t>Finansijer projekta</a:t>
            </a:r>
            <a:r>
              <a:rPr lang="sr-Latn-RS" sz="2000" dirty="0" smtClean="0"/>
              <a:t>: Pokrajinski zavod za kulturu i javno informisanje AP Vojvodine</a:t>
            </a:r>
            <a:endParaRPr lang="ru-RU" sz="2000" dirty="0"/>
          </a:p>
          <a:p>
            <a:endParaRPr lang="ru-RU" sz="2000" dirty="0"/>
          </a:p>
        </p:txBody>
      </p:sp>
    </p:spTree>
    <p:extLst>
      <p:ext uri="{BB962C8B-B14F-4D97-AF65-F5344CB8AC3E}">
        <p14:creationId xmlns:p14="http://schemas.microsoft.com/office/powerpoint/2010/main" val="162667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946"/>
            <a:ext cx="9144000" cy="7171194"/>
          </a:xfrm>
          <a:prstGeom prst="rect">
            <a:avLst/>
          </a:prstGeom>
        </p:spPr>
        <p:txBody>
          <a:bodyPr wrap="square">
            <a:spAutoFit/>
          </a:bodyPr>
          <a:lstStyle/>
          <a:p>
            <a:r>
              <a:rPr lang="sr-Latn-RS" sz="2000" b="1" u="sng" dirty="0"/>
              <a:t>Ekonomske analize i metode procene vrednosti dobara kulturnog </a:t>
            </a:r>
            <a:r>
              <a:rPr lang="sr-Latn-RS" sz="2000" b="1" u="sng" dirty="0" smtClean="0"/>
              <a:t>nasleđa</a:t>
            </a:r>
            <a:endParaRPr lang="sr-Latn-RS" sz="2000" b="1" u="sng" dirty="0"/>
          </a:p>
          <a:p>
            <a:r>
              <a:rPr lang="sr-Latn-RS" sz="2000" b="1" i="1" dirty="0" smtClean="0"/>
              <a:t>Vrste analiza procene optimalnih investicija u kulturna dobra:</a:t>
            </a:r>
            <a:endParaRPr lang="sr-Latn-RS" sz="2000" i="1" dirty="0" smtClean="0"/>
          </a:p>
          <a:p>
            <a:pPr marL="342900" indent="-342900">
              <a:buFont typeface="Wingdings" pitchFamily="2" charset="2"/>
              <a:buChar char="ü"/>
            </a:pPr>
            <a:r>
              <a:rPr lang="sr-Latn-RS" sz="2000" i="1" dirty="0" smtClean="0"/>
              <a:t>Analiza </a:t>
            </a:r>
            <a:r>
              <a:rPr lang="sr-Latn-RS" sz="2000" i="1" dirty="0"/>
              <a:t>uticaja </a:t>
            </a:r>
            <a:r>
              <a:rPr lang="sr-Latn-RS" sz="2000" i="1" dirty="0" smtClean="0"/>
              <a:t> </a:t>
            </a:r>
          </a:p>
          <a:p>
            <a:pPr marL="342900" indent="-342900">
              <a:buFont typeface="Wingdings" pitchFamily="2" charset="2"/>
              <a:buChar char="ü"/>
            </a:pPr>
            <a:r>
              <a:rPr lang="sr-Latn-RS" sz="2000" i="1" dirty="0" smtClean="0"/>
              <a:t>Analiza </a:t>
            </a:r>
            <a:r>
              <a:rPr lang="sr-Latn-RS" sz="2000" i="1" dirty="0"/>
              <a:t>troškova i dobiti </a:t>
            </a:r>
            <a:r>
              <a:rPr lang="sr-Latn-RS" sz="2000" i="1" dirty="0" smtClean="0"/>
              <a:t> </a:t>
            </a:r>
          </a:p>
          <a:p>
            <a:pPr marL="342900" indent="-342900">
              <a:buFont typeface="Wingdings" pitchFamily="2" charset="2"/>
              <a:buChar char="ü"/>
            </a:pPr>
            <a:r>
              <a:rPr lang="sr-Latn-RS" sz="2000" i="1" dirty="0" smtClean="0"/>
              <a:t>Analiza </a:t>
            </a:r>
            <a:r>
              <a:rPr lang="sr-Latn-RS" sz="2000" i="1" dirty="0"/>
              <a:t>troškova i koristi </a:t>
            </a:r>
            <a:r>
              <a:rPr lang="sr-Latn-RS" sz="2000" i="1" dirty="0" smtClean="0"/>
              <a:t> </a:t>
            </a:r>
            <a:endParaRPr lang="sr-Latn-RS" sz="2000" i="1" dirty="0"/>
          </a:p>
          <a:p>
            <a:r>
              <a:rPr lang="sr-Latn-RS" sz="2000" b="1" i="1" dirty="0" smtClean="0"/>
              <a:t>Metode </a:t>
            </a:r>
            <a:r>
              <a:rPr lang="sr-Latn-RS" sz="2000" b="1" i="1" dirty="0"/>
              <a:t>procene direktne i indirektne vrednosti kulturnih dobara</a:t>
            </a:r>
            <a:endParaRPr lang="en-US" sz="2000" i="1" dirty="0"/>
          </a:p>
          <a:p>
            <a:pPr marL="457200" indent="-457200">
              <a:buAutoNum type="arabicPeriod"/>
            </a:pPr>
            <a:r>
              <a:rPr lang="sr-Latn-RS" sz="2000" b="1" dirty="0" smtClean="0"/>
              <a:t>Metode </a:t>
            </a:r>
            <a:r>
              <a:rPr lang="sr-Latn-RS" sz="2000" b="1" dirty="0"/>
              <a:t>utvrđenih preferencija </a:t>
            </a:r>
            <a:r>
              <a:rPr lang="sr-Latn-RS" sz="2000" b="1" dirty="0" smtClean="0"/>
              <a:t>:</a:t>
            </a:r>
          </a:p>
          <a:p>
            <a:r>
              <a:rPr lang="sr-Latn-RS" sz="2000" dirty="0" smtClean="0"/>
              <a:t>a)</a:t>
            </a:r>
            <a:r>
              <a:rPr lang="sr-Latn-RS" sz="2000" i="1" dirty="0" smtClean="0"/>
              <a:t> Metoda </a:t>
            </a:r>
            <a:r>
              <a:rPr lang="sr-Latn-RS" sz="2000" i="1" dirty="0"/>
              <a:t>cene uživanja </a:t>
            </a:r>
            <a:r>
              <a:rPr lang="sr-Latn-RS" sz="2000" dirty="0" smtClean="0"/>
              <a:t> </a:t>
            </a:r>
          </a:p>
          <a:p>
            <a:r>
              <a:rPr lang="sr-Latn-RS" sz="2000" dirty="0" smtClean="0"/>
              <a:t>b) </a:t>
            </a:r>
            <a:r>
              <a:rPr lang="sr-Latn-RS" sz="2000" i="1" dirty="0"/>
              <a:t>Metoda troškova putovanja </a:t>
            </a:r>
            <a:endParaRPr lang="en-US" sz="2000" dirty="0"/>
          </a:p>
          <a:p>
            <a:r>
              <a:rPr lang="sr-Latn-RS" sz="2000" b="1" dirty="0" smtClean="0"/>
              <a:t>2. Metode </a:t>
            </a:r>
            <a:r>
              <a:rPr lang="sr-Latn-RS" sz="2000" b="1" dirty="0"/>
              <a:t>utvrđivanja </a:t>
            </a:r>
            <a:r>
              <a:rPr lang="sr-Latn-RS" sz="2000" b="1" dirty="0" smtClean="0"/>
              <a:t>preferencija </a:t>
            </a:r>
          </a:p>
          <a:p>
            <a:r>
              <a:rPr lang="sr-Latn-RS" sz="2000" dirty="0" smtClean="0"/>
              <a:t>a)</a:t>
            </a:r>
            <a:r>
              <a:rPr lang="sr-Latn-RS" sz="2000" b="1" dirty="0" smtClean="0"/>
              <a:t> </a:t>
            </a:r>
            <a:r>
              <a:rPr lang="sr-Latn-RS" sz="2000" i="1" dirty="0" smtClean="0"/>
              <a:t>Kontigent </a:t>
            </a:r>
            <a:r>
              <a:rPr lang="sr-Latn-RS" sz="2000" i="1" dirty="0"/>
              <a:t>metoda </a:t>
            </a:r>
            <a:r>
              <a:rPr lang="sr-Latn-RS" sz="2000" i="1" dirty="0" smtClean="0"/>
              <a:t> </a:t>
            </a:r>
          </a:p>
          <a:p>
            <a:r>
              <a:rPr lang="sr-Latn-RS" sz="2000" i="1" dirty="0" smtClean="0"/>
              <a:t>b) Metoda </a:t>
            </a:r>
            <a:r>
              <a:rPr lang="sr-Latn-RS" sz="2000" i="1" dirty="0"/>
              <a:t>oblikovanja </a:t>
            </a:r>
            <a:r>
              <a:rPr lang="sr-Latn-RS" sz="2000" i="1" dirty="0" smtClean="0"/>
              <a:t>izbora</a:t>
            </a:r>
            <a:endParaRPr lang="sr-Latn-RS" sz="2000" dirty="0" smtClean="0"/>
          </a:p>
          <a:p>
            <a:endParaRPr lang="sr-Latn-RS" sz="2000" i="1" dirty="0" smtClean="0">
              <a:effectLst>
                <a:outerShdw blurRad="38100" dist="38100" dir="2700000" algn="tl">
                  <a:srgbClr val="000000">
                    <a:alpha val="43137"/>
                  </a:srgbClr>
                </a:outerShdw>
              </a:effectLst>
            </a:endParaRPr>
          </a:p>
          <a:p>
            <a:r>
              <a:rPr lang="en-US" sz="2000" u="sng" dirty="0" smtClean="0">
                <a:solidFill>
                  <a:srgbClr val="7030A0"/>
                </a:solidFill>
                <a:effectLst>
                  <a:outerShdw blurRad="38100" dist="38100" dir="2700000" algn="tl">
                    <a:srgbClr val="000000">
                      <a:alpha val="43137"/>
                    </a:srgbClr>
                  </a:outerShdw>
                </a:effectLst>
              </a:rPr>
              <a:t>Economic </a:t>
            </a:r>
            <a:r>
              <a:rPr lang="en-US" sz="2000" u="sng" dirty="0">
                <a:solidFill>
                  <a:srgbClr val="7030A0"/>
                </a:solidFill>
                <a:effectLst>
                  <a:outerShdw blurRad="38100" dist="38100" dir="2700000" algn="tl">
                    <a:srgbClr val="000000">
                      <a:alpha val="43137"/>
                    </a:srgbClr>
                  </a:outerShdw>
                </a:effectLst>
              </a:rPr>
              <a:t>analysis and methods </a:t>
            </a:r>
            <a:r>
              <a:rPr lang="sr-Latn-RS" sz="2000" u="sng" dirty="0" smtClean="0">
                <a:solidFill>
                  <a:srgbClr val="7030A0"/>
                </a:solidFill>
                <a:effectLst>
                  <a:outerShdw blurRad="38100" dist="38100" dir="2700000" algn="tl">
                    <a:srgbClr val="000000">
                      <a:alpha val="43137"/>
                    </a:srgbClr>
                  </a:outerShdw>
                </a:effectLst>
              </a:rPr>
              <a:t>for</a:t>
            </a:r>
            <a:r>
              <a:rPr lang="en-US" sz="2000" u="sng" dirty="0" smtClean="0">
                <a:solidFill>
                  <a:srgbClr val="7030A0"/>
                </a:solidFill>
                <a:effectLst>
                  <a:outerShdw blurRad="38100" dist="38100" dir="2700000" algn="tl">
                    <a:srgbClr val="000000">
                      <a:alpha val="43137"/>
                    </a:srgbClr>
                  </a:outerShdw>
                </a:effectLst>
              </a:rPr>
              <a:t> </a:t>
            </a:r>
            <a:r>
              <a:rPr lang="sr-Latn-RS" sz="2000" u="sng" dirty="0" smtClean="0">
                <a:solidFill>
                  <a:srgbClr val="7030A0"/>
                </a:solidFill>
                <a:effectLst>
                  <a:outerShdw blurRad="38100" dist="38100" dir="2700000" algn="tl">
                    <a:srgbClr val="000000">
                      <a:alpha val="43137"/>
                    </a:srgbClr>
                  </a:outerShdw>
                </a:effectLst>
              </a:rPr>
              <a:t>assets </a:t>
            </a:r>
            <a:r>
              <a:rPr lang="en-US" sz="2000" u="sng" dirty="0" smtClean="0">
                <a:solidFill>
                  <a:srgbClr val="7030A0"/>
                </a:solidFill>
                <a:effectLst>
                  <a:outerShdw blurRad="38100" dist="38100" dir="2700000" algn="tl">
                    <a:srgbClr val="000000">
                      <a:alpha val="43137"/>
                    </a:srgbClr>
                  </a:outerShdw>
                </a:effectLst>
              </a:rPr>
              <a:t>valuation </a:t>
            </a:r>
            <a:r>
              <a:rPr lang="en-US" sz="2000" u="sng" dirty="0">
                <a:solidFill>
                  <a:srgbClr val="7030A0"/>
                </a:solidFill>
                <a:effectLst>
                  <a:outerShdw blurRad="38100" dist="38100" dir="2700000" algn="tl">
                    <a:srgbClr val="000000">
                      <a:alpha val="43137"/>
                    </a:srgbClr>
                  </a:outerShdw>
                </a:effectLst>
              </a:rPr>
              <a:t>of </a:t>
            </a:r>
            <a:r>
              <a:rPr lang="sr-Latn-RS" sz="2000" u="sng" dirty="0" smtClean="0">
                <a:solidFill>
                  <a:srgbClr val="7030A0"/>
                </a:solidFill>
                <a:effectLst>
                  <a:outerShdw blurRad="38100" dist="38100" dir="2700000" algn="tl">
                    <a:srgbClr val="000000">
                      <a:alpha val="43137"/>
                    </a:srgbClr>
                  </a:outerShdw>
                </a:effectLst>
              </a:rPr>
              <a:t>the </a:t>
            </a:r>
            <a:r>
              <a:rPr lang="en-US" sz="2000" u="sng" dirty="0" smtClean="0">
                <a:solidFill>
                  <a:srgbClr val="7030A0"/>
                </a:solidFill>
                <a:effectLst>
                  <a:outerShdw blurRad="38100" dist="38100" dir="2700000" algn="tl">
                    <a:srgbClr val="000000">
                      <a:alpha val="43137"/>
                    </a:srgbClr>
                  </a:outerShdw>
                </a:effectLst>
              </a:rPr>
              <a:t>cultural heritage</a:t>
            </a:r>
            <a:r>
              <a:rPr lang="sr-Latn-RS" sz="2000" u="sng" dirty="0" smtClean="0">
                <a:solidFill>
                  <a:srgbClr val="7030A0"/>
                </a:solidFill>
                <a:effectLst>
                  <a:outerShdw blurRad="38100" dist="38100" dir="2700000" algn="tl">
                    <a:srgbClr val="000000">
                      <a:alpha val="43137"/>
                    </a:srgbClr>
                  </a:outerShdw>
                </a:effectLst>
              </a:rPr>
              <a:t> goods</a:t>
            </a:r>
          </a:p>
          <a:p>
            <a:r>
              <a:rPr lang="sr-Latn-RS" sz="2000" i="1" dirty="0" smtClean="0">
                <a:solidFill>
                  <a:srgbClr val="7030A0"/>
                </a:solidFill>
                <a:effectLst>
                  <a:outerShdw blurRad="38100" dist="38100" dir="2700000" algn="tl">
                    <a:srgbClr val="000000">
                      <a:alpha val="43137"/>
                    </a:srgbClr>
                  </a:outerShdw>
                </a:effectLst>
              </a:rPr>
              <a:t>Types of cultural goods optimal investemnt analysis </a:t>
            </a:r>
            <a:endParaRPr lang="en-US" sz="2000" i="1" dirty="0">
              <a:solidFill>
                <a:srgbClr val="7030A0"/>
              </a:solidFill>
              <a:effectLst>
                <a:outerShdw blurRad="38100" dist="38100" dir="2700000" algn="tl">
                  <a:srgbClr val="000000">
                    <a:alpha val="43137"/>
                  </a:srgbClr>
                </a:outerShdw>
              </a:effectLst>
            </a:endParaRPr>
          </a:p>
          <a:p>
            <a:pPr marL="342900" indent="-342900">
              <a:buFont typeface="Wingdings" pitchFamily="2" charset="2"/>
              <a:buChar char="ü"/>
            </a:pPr>
            <a:r>
              <a:rPr lang="sr-Latn-RS" sz="2000" b="1" i="1" dirty="0">
                <a:solidFill>
                  <a:srgbClr val="7030A0"/>
                </a:solidFill>
              </a:rPr>
              <a:t>impact analysis</a:t>
            </a:r>
            <a:endParaRPr lang="en-US" sz="2000" b="1" i="1" dirty="0">
              <a:solidFill>
                <a:srgbClr val="7030A0"/>
              </a:solidFill>
            </a:endParaRPr>
          </a:p>
          <a:p>
            <a:pPr marL="342900" indent="-342900">
              <a:buFont typeface="Wingdings" pitchFamily="2" charset="2"/>
              <a:buChar char="ü"/>
            </a:pPr>
            <a:r>
              <a:rPr lang="sr-Latn-RS" sz="2000" b="1" i="1" dirty="0">
                <a:solidFill>
                  <a:srgbClr val="7030A0"/>
                </a:solidFill>
              </a:rPr>
              <a:t>cost-benefit </a:t>
            </a:r>
            <a:r>
              <a:rPr lang="sr-Latn-RS" sz="2000" b="1" i="1" dirty="0" smtClean="0">
                <a:solidFill>
                  <a:srgbClr val="7030A0"/>
                </a:solidFill>
              </a:rPr>
              <a:t>analysis</a:t>
            </a:r>
          </a:p>
          <a:p>
            <a:pPr marL="342900" indent="-342900">
              <a:buFont typeface="Wingdings" pitchFamily="2" charset="2"/>
              <a:buChar char="ü"/>
            </a:pPr>
            <a:r>
              <a:rPr lang="sr-Latn-RS" sz="2000" b="1" i="1" dirty="0">
                <a:solidFill>
                  <a:srgbClr val="7030A0"/>
                </a:solidFill>
              </a:rPr>
              <a:t>cost - utility </a:t>
            </a:r>
            <a:r>
              <a:rPr lang="sr-Latn-RS" sz="2000" b="1" i="1" dirty="0" smtClean="0">
                <a:solidFill>
                  <a:srgbClr val="7030A0"/>
                </a:solidFill>
              </a:rPr>
              <a:t>analysis</a:t>
            </a:r>
          </a:p>
          <a:p>
            <a:r>
              <a:rPr lang="en-US" sz="2000" i="1" dirty="0" smtClean="0">
                <a:solidFill>
                  <a:srgbClr val="7030A0"/>
                </a:solidFill>
                <a:effectLst>
                  <a:outerShdw blurRad="38100" dist="38100" dir="2700000" algn="tl">
                    <a:srgbClr val="000000">
                      <a:alpha val="43137"/>
                    </a:srgbClr>
                  </a:outerShdw>
                </a:effectLst>
              </a:rPr>
              <a:t>Methods </a:t>
            </a:r>
            <a:r>
              <a:rPr lang="en-US" sz="2000" i="1" dirty="0">
                <a:solidFill>
                  <a:srgbClr val="7030A0"/>
                </a:solidFill>
                <a:effectLst>
                  <a:outerShdw blurRad="38100" dist="38100" dir="2700000" algn="tl">
                    <a:srgbClr val="000000">
                      <a:alpha val="43137"/>
                    </a:srgbClr>
                  </a:outerShdw>
                </a:effectLst>
              </a:rPr>
              <a:t>of assessment of direct and indirect value </a:t>
            </a:r>
            <a:r>
              <a:rPr lang="sr-Latn-RS" sz="2000" i="1" dirty="0" smtClean="0">
                <a:solidFill>
                  <a:srgbClr val="7030A0"/>
                </a:solidFill>
                <a:effectLst>
                  <a:outerShdw blurRad="38100" dist="38100" dir="2700000" algn="tl">
                    <a:srgbClr val="000000">
                      <a:alpha val="43137"/>
                    </a:srgbClr>
                  </a:outerShdw>
                </a:effectLst>
              </a:rPr>
              <a:t>of </a:t>
            </a:r>
            <a:r>
              <a:rPr lang="en-US" sz="2000" i="1" dirty="0" smtClean="0">
                <a:solidFill>
                  <a:srgbClr val="7030A0"/>
                </a:solidFill>
                <a:effectLst>
                  <a:outerShdw blurRad="38100" dist="38100" dir="2700000" algn="tl">
                    <a:srgbClr val="000000">
                      <a:alpha val="43137"/>
                    </a:srgbClr>
                  </a:outerShdw>
                </a:effectLst>
              </a:rPr>
              <a:t>cultural goods</a:t>
            </a:r>
            <a:r>
              <a:rPr lang="sr-Latn-RS" sz="2000" i="1" dirty="0" smtClean="0">
                <a:solidFill>
                  <a:srgbClr val="7030A0"/>
                </a:solidFill>
                <a:effectLst>
                  <a:outerShdw blurRad="38100" dist="38100" dir="2700000" algn="tl">
                    <a:srgbClr val="000000">
                      <a:alpha val="43137"/>
                    </a:srgbClr>
                  </a:outerShdw>
                </a:effectLst>
              </a:rPr>
              <a:t>: </a:t>
            </a:r>
          </a:p>
          <a:p>
            <a:r>
              <a:rPr lang="sr-Latn-RS" sz="2000" b="1" dirty="0">
                <a:solidFill>
                  <a:srgbClr val="7030A0"/>
                </a:solidFill>
              </a:rPr>
              <a:t>Reveald preferences </a:t>
            </a:r>
            <a:r>
              <a:rPr lang="sr-Latn-RS" sz="2000" b="1" dirty="0" smtClean="0">
                <a:solidFill>
                  <a:srgbClr val="7030A0"/>
                </a:solidFill>
              </a:rPr>
              <a:t>methods: </a:t>
            </a:r>
            <a:r>
              <a:rPr lang="sr-Latn-RS" sz="2000" i="1" dirty="0" smtClean="0">
                <a:solidFill>
                  <a:srgbClr val="7030A0"/>
                </a:solidFill>
              </a:rPr>
              <a:t>Hedonic pricing, Travel costs method</a:t>
            </a:r>
          </a:p>
          <a:p>
            <a:r>
              <a:rPr lang="sr-Latn-RS" sz="2000" b="1" dirty="0" smtClean="0">
                <a:solidFill>
                  <a:srgbClr val="7030A0"/>
                </a:solidFill>
              </a:rPr>
              <a:t>Stated – preference methods</a:t>
            </a:r>
            <a:r>
              <a:rPr lang="sr-Latn-RS" sz="2000" b="1" i="1" dirty="0" smtClean="0">
                <a:solidFill>
                  <a:srgbClr val="7030A0"/>
                </a:solidFill>
              </a:rPr>
              <a:t>: </a:t>
            </a:r>
            <a:r>
              <a:rPr lang="sr-Latn-RS" sz="2000" i="1" dirty="0" smtClean="0">
                <a:solidFill>
                  <a:srgbClr val="7030A0"/>
                </a:solidFill>
              </a:rPr>
              <a:t>Contigent valuation, Choice modeling</a:t>
            </a:r>
            <a:endParaRPr lang="sr-Latn-RS" sz="2000" dirty="0">
              <a:solidFill>
                <a:srgbClr val="7030A0"/>
              </a:solidFill>
            </a:endParaRPr>
          </a:p>
          <a:p>
            <a:endParaRPr lang="sr-Latn-RS" sz="2000" dirty="0" smtClean="0">
              <a:solidFill>
                <a:srgbClr val="FF0000"/>
              </a:solidFill>
            </a:endParaRPr>
          </a:p>
          <a:p>
            <a:endParaRPr lang="en-US" sz="2000" dirty="0">
              <a:solidFill>
                <a:srgbClr val="FF0000"/>
              </a:solidFill>
            </a:endParaRPr>
          </a:p>
        </p:txBody>
      </p:sp>
    </p:spTree>
    <p:extLst>
      <p:ext uri="{BB962C8B-B14F-4D97-AF65-F5344CB8AC3E}">
        <p14:creationId xmlns:p14="http://schemas.microsoft.com/office/powerpoint/2010/main" val="465149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08" y="188640"/>
            <a:ext cx="8928992" cy="6863417"/>
          </a:xfrm>
          <a:prstGeom prst="rect">
            <a:avLst/>
          </a:prstGeom>
        </p:spPr>
        <p:txBody>
          <a:bodyPr wrap="square">
            <a:spAutoFit/>
          </a:bodyPr>
          <a:lstStyle/>
          <a:p>
            <a:pPr algn="ctr"/>
            <a:r>
              <a:rPr lang="sr-Latn-RS" sz="2000" b="1" dirty="0"/>
              <a:t>Upravljanje projektima revitalizacije</a:t>
            </a:r>
            <a:endParaRPr lang="en-US" sz="2000" dirty="0"/>
          </a:p>
          <a:p>
            <a:r>
              <a:rPr lang="sr-Latn-RS" sz="2000" dirty="0"/>
              <a:t>	</a:t>
            </a:r>
            <a:endParaRPr lang="en-US" sz="2000" dirty="0"/>
          </a:p>
          <a:p>
            <a:r>
              <a:rPr lang="sr-Latn-RS" sz="2000" dirty="0" smtClean="0"/>
              <a:t>Na </a:t>
            </a:r>
            <a:r>
              <a:rPr lang="sr-Latn-RS" sz="2000" dirty="0"/>
              <a:t>samom kraju </a:t>
            </a:r>
            <a:r>
              <a:rPr lang="sr-Latn-RS" sz="2000" dirty="0" smtClean="0"/>
              <a:t>istraživanja je </a:t>
            </a:r>
            <a:r>
              <a:rPr lang="sr-Latn-RS" sz="2000" dirty="0"/>
              <a:t>iz menadžerske perspektive predložen </a:t>
            </a:r>
            <a:r>
              <a:rPr lang="sr-Latn-RS" sz="2000" dirty="0" smtClean="0"/>
              <a:t>praktičan </a:t>
            </a:r>
            <a:r>
              <a:rPr lang="sr-Latn-RS" sz="2000" dirty="0"/>
              <a:t>pristup strategijskom upravljanju projektima </a:t>
            </a:r>
            <a:r>
              <a:rPr lang="sr-Latn-RS" sz="2000" dirty="0" smtClean="0"/>
              <a:t>revitalizacije s </a:t>
            </a:r>
            <a:r>
              <a:rPr lang="sr-Latn-RS" sz="2000" dirty="0"/>
              <a:t>namerom pojednostavljenja i unapređenja efikasnosti upravljanja ovakvim </a:t>
            </a:r>
            <a:r>
              <a:rPr lang="sr-Latn-RS" sz="2000" dirty="0" smtClean="0"/>
              <a:t>projektima </a:t>
            </a:r>
          </a:p>
          <a:p>
            <a:r>
              <a:rPr lang="sr-Latn-RS" sz="2000" dirty="0"/>
              <a:t>	</a:t>
            </a:r>
            <a:endParaRPr lang="en-US" sz="2000" dirty="0"/>
          </a:p>
          <a:p>
            <a:r>
              <a:rPr lang="sr-Latn-RS" sz="2000" dirty="0" smtClean="0"/>
              <a:t>Predstavljeni  su najvažniji </a:t>
            </a:r>
            <a:r>
              <a:rPr lang="sr-Latn-RS" sz="2000" dirty="0"/>
              <a:t>koraci upravljanja procesom revitalizacije kao i najvažniji faktori koji na njega utiču. </a:t>
            </a:r>
            <a:r>
              <a:rPr lang="sr-Latn-RS" sz="2000" dirty="0" smtClean="0"/>
              <a:t>Posebna </a:t>
            </a:r>
            <a:r>
              <a:rPr lang="sr-Latn-RS" sz="2000" dirty="0"/>
              <a:t>pažnja posvećena je činiocima koji proces revitalizacije čine </a:t>
            </a:r>
            <a:r>
              <a:rPr lang="sr-Latn-RS" sz="2000" dirty="0" smtClean="0"/>
              <a:t>kompleksnim </a:t>
            </a:r>
          </a:p>
          <a:p>
            <a:endParaRPr lang="sr-Latn-RS" sz="2000" dirty="0" smtClean="0"/>
          </a:p>
          <a:p>
            <a:pPr algn="ctr"/>
            <a:r>
              <a:rPr lang="sr-Latn-RS" sz="2000" b="1" dirty="0" smtClean="0">
                <a:solidFill>
                  <a:srgbClr val="7030A0"/>
                </a:solidFill>
              </a:rPr>
              <a:t>Managing revitalization projects</a:t>
            </a:r>
          </a:p>
          <a:p>
            <a:endParaRPr lang="sr-Latn-RS" sz="2000" dirty="0"/>
          </a:p>
          <a:p>
            <a:r>
              <a:rPr lang="en-US" sz="2000" b="1" dirty="0">
                <a:solidFill>
                  <a:srgbClr val="7030A0"/>
                </a:solidFill>
              </a:rPr>
              <a:t>At the end of the study, practical approach to revitalization project management is suggested with the aim of simplifying and improving the efficiency of managing such </a:t>
            </a:r>
            <a:r>
              <a:rPr lang="en-US" sz="2000" b="1" dirty="0" smtClean="0">
                <a:solidFill>
                  <a:srgbClr val="7030A0"/>
                </a:solidFill>
              </a:rPr>
              <a:t>projects </a:t>
            </a:r>
            <a:endParaRPr lang="en-US" sz="2000" b="1" dirty="0">
              <a:solidFill>
                <a:srgbClr val="7030A0"/>
              </a:solidFill>
            </a:endParaRPr>
          </a:p>
          <a:p>
            <a:r>
              <a:rPr lang="en-US" sz="2000" b="1" dirty="0">
                <a:solidFill>
                  <a:srgbClr val="7030A0"/>
                </a:solidFill>
              </a:rPr>
              <a:t> </a:t>
            </a:r>
          </a:p>
          <a:p>
            <a:r>
              <a:rPr lang="en-US" sz="2000" b="1" dirty="0">
                <a:solidFill>
                  <a:srgbClr val="7030A0"/>
                </a:solidFill>
              </a:rPr>
              <a:t>The most important steps of managing the process of revitalization and key factors that affect it are presented. Special attention was paid to the factors that make the process of revitalization complex and complicated.</a:t>
            </a:r>
          </a:p>
          <a:p>
            <a:r>
              <a:rPr lang="en-US" sz="2000" b="1" dirty="0"/>
              <a:t> </a:t>
            </a:r>
          </a:p>
          <a:p>
            <a:endParaRPr lang="en-US" sz="2000" dirty="0"/>
          </a:p>
          <a:p>
            <a:r>
              <a:rPr lang="sr-Latn-RS" sz="2000" dirty="0"/>
              <a:t> </a:t>
            </a:r>
            <a:endParaRPr lang="en-US" sz="2000" dirty="0"/>
          </a:p>
        </p:txBody>
      </p:sp>
    </p:spTree>
    <p:extLst>
      <p:ext uri="{BB962C8B-B14F-4D97-AF65-F5344CB8AC3E}">
        <p14:creationId xmlns:p14="http://schemas.microsoft.com/office/powerpoint/2010/main" val="1831916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059"/>
            <a:ext cx="9144000" cy="6555641"/>
          </a:xfrm>
          <a:prstGeom prst="rect">
            <a:avLst/>
          </a:prstGeom>
        </p:spPr>
        <p:txBody>
          <a:bodyPr wrap="square">
            <a:spAutoFit/>
          </a:bodyPr>
          <a:lstStyle/>
          <a:p>
            <a:pPr algn="ctr"/>
            <a:r>
              <a:rPr lang="sr-Latn-RS" sz="2000" b="1" i="1" dirty="0"/>
              <a:t>MAPA </a:t>
            </a:r>
            <a:r>
              <a:rPr lang="sr-Latn-RS" sz="2000" b="1" i="1" dirty="0" smtClean="0"/>
              <a:t>PUTA</a:t>
            </a:r>
            <a:endParaRPr lang="en-US" sz="2000" dirty="0"/>
          </a:p>
          <a:p>
            <a:r>
              <a:rPr lang="sr-Latn-RS" sz="2000" dirty="0" smtClean="0"/>
              <a:t>Mapa </a:t>
            </a:r>
            <a:r>
              <a:rPr lang="sr-Latn-RS" sz="2000" dirty="0"/>
              <a:t>puta pokazuje korake koje menadžer projekta </a:t>
            </a:r>
            <a:r>
              <a:rPr lang="sr-Latn-RS" sz="2000" dirty="0" smtClean="0"/>
              <a:t>treba </a:t>
            </a:r>
            <a:r>
              <a:rPr lang="sr-Latn-RS" sz="2000" dirty="0"/>
              <a:t>da preduzima u cilju kontrole procesa revitalizacije, određivanja potencijala projekta i zadržavanja realne perspektive za sve vreme trajanja projekta. </a:t>
            </a:r>
            <a:endParaRPr lang="sr-Latn-RS" sz="2000" dirty="0" smtClean="0"/>
          </a:p>
          <a:p>
            <a:endParaRPr lang="sr-Latn-RS" sz="2000" dirty="0"/>
          </a:p>
          <a:p>
            <a:r>
              <a:rPr lang="sr-Latn-RS" sz="2000" dirty="0" smtClean="0"/>
              <a:t>Cilj </a:t>
            </a:r>
            <a:r>
              <a:rPr lang="sr-Latn-RS" sz="2000" dirty="0"/>
              <a:t>joj je da pomogne u pojednostavljenju realizacije procesa revitalizacije. </a:t>
            </a:r>
            <a:endParaRPr lang="sr-Latn-RS" sz="2000" dirty="0" smtClean="0"/>
          </a:p>
          <a:p>
            <a:endParaRPr lang="sr-Latn-RS" sz="2000" dirty="0" smtClean="0"/>
          </a:p>
          <a:p>
            <a:r>
              <a:rPr lang="sr-Latn-RS" sz="2000" dirty="0" smtClean="0"/>
              <a:t>Menadžeri  projekta treba </a:t>
            </a:r>
            <a:r>
              <a:rPr lang="sr-Latn-RS" sz="2000" dirty="0"/>
              <a:t>da se odluče koji aspekti su za njih najviše primenljivi u slučaju konkretnog projekta.  </a:t>
            </a:r>
            <a:endParaRPr lang="sr-Latn-RS" sz="2000" dirty="0" smtClean="0"/>
          </a:p>
          <a:p>
            <a:endParaRPr lang="sr-Latn-RS" sz="2000" dirty="0" smtClean="0"/>
          </a:p>
          <a:p>
            <a:endParaRPr lang="sr-Latn-RS" sz="2000" dirty="0" smtClean="0"/>
          </a:p>
          <a:p>
            <a:pPr algn="ctr"/>
            <a:r>
              <a:rPr lang="sr-Latn-RS" sz="2000" b="1" i="1" dirty="0" smtClean="0">
                <a:solidFill>
                  <a:srgbClr val="7030A0"/>
                </a:solidFill>
              </a:rPr>
              <a:t>THE ROAD MAP</a:t>
            </a:r>
            <a:endParaRPr lang="sr-Latn-RS" sz="2000" b="1" i="1" dirty="0">
              <a:solidFill>
                <a:srgbClr val="7030A0"/>
              </a:solidFill>
            </a:endParaRPr>
          </a:p>
          <a:p>
            <a:r>
              <a:rPr lang="en-US" sz="2000" b="1" dirty="0">
                <a:solidFill>
                  <a:srgbClr val="7030A0"/>
                </a:solidFill>
              </a:rPr>
              <a:t>The roadmap shows the steps that the revitalization project manager should take in order to control the revitalization process, to determine the potential of the project and to retain a realistic perspective throughout the duration the project.</a:t>
            </a:r>
          </a:p>
          <a:p>
            <a:r>
              <a:rPr lang="en-US" sz="2000" b="1" dirty="0">
                <a:solidFill>
                  <a:srgbClr val="7030A0"/>
                </a:solidFill>
              </a:rPr>
              <a:t> </a:t>
            </a:r>
          </a:p>
          <a:p>
            <a:r>
              <a:rPr lang="en-US" sz="2000" b="1" dirty="0">
                <a:solidFill>
                  <a:srgbClr val="7030A0"/>
                </a:solidFill>
              </a:rPr>
              <a:t>The goal is to help simplify the implementation of the revitalization process.</a:t>
            </a:r>
          </a:p>
          <a:p>
            <a:endParaRPr lang="en-US" sz="2000" b="1" dirty="0">
              <a:solidFill>
                <a:srgbClr val="7030A0"/>
              </a:solidFill>
            </a:endParaRPr>
          </a:p>
          <a:p>
            <a:r>
              <a:rPr lang="en-US" sz="2000" b="1" dirty="0">
                <a:solidFill>
                  <a:srgbClr val="7030A0"/>
                </a:solidFill>
              </a:rPr>
              <a:t>Project managers need to decide which aspects are most applicable to them in the case of a specific project.</a:t>
            </a:r>
          </a:p>
          <a:p>
            <a:endParaRPr lang="en-US" sz="2000" dirty="0"/>
          </a:p>
        </p:txBody>
      </p:sp>
    </p:spTree>
    <p:extLst>
      <p:ext uri="{BB962C8B-B14F-4D97-AF65-F5344CB8AC3E}">
        <p14:creationId xmlns:p14="http://schemas.microsoft.com/office/powerpoint/2010/main" val="81987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091"/>
            <a:ext cx="9144000" cy="7755969"/>
          </a:xfrm>
          <a:prstGeom prst="rect">
            <a:avLst/>
          </a:prstGeom>
        </p:spPr>
        <p:txBody>
          <a:bodyPr wrap="square">
            <a:spAutoFit/>
          </a:bodyPr>
          <a:lstStyle/>
          <a:p>
            <a:r>
              <a:rPr lang="sr-Latn-RS" sz="2000" b="1" u="sng" dirty="0"/>
              <a:t>0 korak  - Izbor </a:t>
            </a:r>
            <a:r>
              <a:rPr lang="sr-Latn-RS" sz="2000" b="1" u="sng" dirty="0" smtClean="0"/>
              <a:t>intervencije </a:t>
            </a:r>
          </a:p>
          <a:p>
            <a:r>
              <a:rPr lang="sr-Latn-RS" sz="2000" i="1" dirty="0" smtClean="0"/>
              <a:t>Vrste </a:t>
            </a:r>
            <a:r>
              <a:rPr lang="sr-Latn-RS" sz="2000" i="1" dirty="0"/>
              <a:t>fizičke </a:t>
            </a:r>
            <a:r>
              <a:rPr lang="sr-Latn-RS" sz="2000" i="1" dirty="0" smtClean="0"/>
              <a:t>intervencije, analiza  </a:t>
            </a:r>
            <a:r>
              <a:rPr lang="sr-Latn-RS" sz="2000" i="1" dirty="0"/>
              <a:t>vrednosti </a:t>
            </a:r>
            <a:r>
              <a:rPr lang="sr-Latn-RS" sz="2000" i="1" dirty="0" smtClean="0"/>
              <a:t>objekta sa fokusom na buduću funkcionalnu </a:t>
            </a:r>
            <a:r>
              <a:rPr lang="sr-Latn-RS" sz="2000" i="1" dirty="0"/>
              <a:t>vrednost </a:t>
            </a:r>
            <a:r>
              <a:rPr lang="sr-Latn-RS" sz="2000" i="1" dirty="0" smtClean="0"/>
              <a:t>objekta </a:t>
            </a:r>
          </a:p>
          <a:p>
            <a:r>
              <a:rPr lang="sr-Latn-RS" sz="2000" b="1" u="sng" dirty="0" smtClean="0"/>
              <a:t>I </a:t>
            </a:r>
            <a:r>
              <a:rPr lang="sr-Latn-RS" sz="2000" b="1" u="sng" dirty="0"/>
              <a:t>korak - Analiza ključnih faktora, njihove prednosti i </a:t>
            </a:r>
            <a:r>
              <a:rPr lang="sr-Latn-RS" sz="2000" b="1" u="sng" dirty="0" smtClean="0"/>
              <a:t>ograničenja</a:t>
            </a:r>
            <a:r>
              <a:rPr lang="sr-Latn-RS" sz="2000" b="1" dirty="0"/>
              <a:t> </a:t>
            </a:r>
            <a:r>
              <a:rPr lang="sr-Latn-RS" sz="2000" b="1" dirty="0" smtClean="0"/>
              <a:t> </a:t>
            </a:r>
          </a:p>
          <a:p>
            <a:r>
              <a:rPr lang="sr-Latn-RS" sz="2000" i="1" dirty="0" smtClean="0"/>
              <a:t>Zaštitarski </a:t>
            </a:r>
            <a:r>
              <a:rPr lang="sr-Latn-RS" sz="2000" i="1" dirty="0"/>
              <a:t>status, </a:t>
            </a:r>
            <a:r>
              <a:rPr lang="sr-Latn-RS" sz="2000" dirty="0"/>
              <a:t> </a:t>
            </a:r>
            <a:r>
              <a:rPr lang="sr-Latn-RS" sz="2000" i="1" dirty="0" smtClean="0"/>
              <a:t>Lokacija</a:t>
            </a:r>
            <a:r>
              <a:rPr lang="sr-Latn-RS" sz="2000" i="1" dirty="0"/>
              <a:t>,</a:t>
            </a:r>
            <a:r>
              <a:rPr lang="sr-Latn-RS" sz="2000" dirty="0"/>
              <a:t> </a:t>
            </a:r>
            <a:r>
              <a:rPr lang="sr-Latn-RS" sz="2000" i="1" dirty="0"/>
              <a:t>Ključna osoba ili institucija za </a:t>
            </a:r>
            <a:r>
              <a:rPr lang="sr-Latn-RS" sz="2000" i="1" dirty="0" smtClean="0"/>
              <a:t>projeka</a:t>
            </a:r>
            <a:r>
              <a:rPr lang="en-US" sz="2000" i="1" dirty="0" smtClean="0"/>
              <a:t>t</a:t>
            </a:r>
            <a:r>
              <a:rPr lang="sr-Latn-RS" sz="2000" i="1" dirty="0" smtClean="0"/>
              <a:t>, </a:t>
            </a:r>
            <a:r>
              <a:rPr lang="sr-Latn-RS" sz="2000" i="1" dirty="0"/>
              <a:t>Strukturni integritet objekta, Interna struktura, Prisutnost organizacija zainteresovanih za projekat</a:t>
            </a:r>
            <a:r>
              <a:rPr lang="sr-Latn-RS" sz="2000" dirty="0"/>
              <a:t>. </a:t>
            </a:r>
            <a:endParaRPr lang="en-US" sz="2000" dirty="0"/>
          </a:p>
          <a:p>
            <a:r>
              <a:rPr lang="sr-Latn-RS" sz="2000" b="1" u="sng" dirty="0" smtClean="0"/>
              <a:t>II </a:t>
            </a:r>
            <a:r>
              <a:rPr lang="sr-Latn-RS" sz="2000" b="1" u="sng" dirty="0"/>
              <a:t>korak - Analiza učesnika na projektu: </a:t>
            </a:r>
            <a:r>
              <a:rPr lang="sr-Latn-RS" sz="2000" dirty="0"/>
              <a:t>	</a:t>
            </a:r>
            <a:endParaRPr lang="sr-Latn-RS" sz="2000" dirty="0" smtClean="0"/>
          </a:p>
          <a:p>
            <a:r>
              <a:rPr lang="sr-Latn-RS" sz="2000" i="1" dirty="0" smtClean="0"/>
              <a:t>Vlasnik </a:t>
            </a:r>
            <a:r>
              <a:rPr lang="sr-Latn-RS" sz="2000" i="1" dirty="0"/>
              <a:t>objekta; Centralna vlada; Pokrajinska ili regionalna tela; Lokalna samouprava; Građani kao pojedinci ili grupa građana</a:t>
            </a:r>
            <a:r>
              <a:rPr lang="sr-Latn-RS" sz="2000" dirty="0"/>
              <a:t>; </a:t>
            </a:r>
            <a:r>
              <a:rPr lang="sr-Latn-RS" sz="2000" i="1" dirty="0"/>
              <a:t>Eksperti, Finansijski sposobni eksperti; </a:t>
            </a:r>
            <a:r>
              <a:rPr lang="sr-Latn-RS" sz="2000" dirty="0"/>
              <a:t> </a:t>
            </a:r>
            <a:r>
              <a:rPr lang="sr-Latn-RS" sz="2000" i="1" dirty="0"/>
              <a:t>Neprofitne organizacije koje imaju moć finansiranja ili čisti filantropi</a:t>
            </a:r>
            <a:r>
              <a:rPr lang="sr-Latn-RS" sz="2000" dirty="0"/>
              <a:t> ; </a:t>
            </a:r>
            <a:r>
              <a:rPr lang="sr-Latn-RS" sz="2000" i="1" dirty="0"/>
              <a:t>Mediji</a:t>
            </a:r>
            <a:r>
              <a:rPr lang="sr-Latn-RS" sz="2000" dirty="0"/>
              <a:t> </a:t>
            </a:r>
            <a:endParaRPr lang="sr-Latn-RS" sz="2000" dirty="0" smtClean="0"/>
          </a:p>
          <a:p>
            <a:endParaRPr lang="sr-Latn-RS" sz="2000" dirty="0"/>
          </a:p>
          <a:p>
            <a:r>
              <a:rPr lang="en-US" sz="2000" b="1" u="sng" dirty="0">
                <a:solidFill>
                  <a:srgbClr val="7030A0"/>
                </a:solidFill>
              </a:rPr>
              <a:t>(0 step - Choice of intervention) </a:t>
            </a:r>
            <a:endParaRPr lang="en-US" sz="2000" dirty="0">
              <a:solidFill>
                <a:srgbClr val="7030A0"/>
              </a:solidFill>
            </a:endParaRPr>
          </a:p>
          <a:p>
            <a:r>
              <a:rPr lang="en-US" sz="2000" i="1" dirty="0">
                <a:solidFill>
                  <a:srgbClr val="7030A0"/>
                </a:solidFill>
              </a:rPr>
              <a:t>Concerning type of physical intervention and value analysis of the project with the focus on the future functional value of the object</a:t>
            </a:r>
          </a:p>
          <a:p>
            <a:r>
              <a:rPr lang="en-US" sz="2000" b="1" dirty="0">
                <a:solidFill>
                  <a:srgbClr val="7030A0"/>
                </a:solidFill>
              </a:rPr>
              <a:t>I step - Key factor analysis, their Advantages and limitations - </a:t>
            </a:r>
            <a:r>
              <a:rPr lang="en-US" sz="2000" i="1" dirty="0">
                <a:solidFill>
                  <a:srgbClr val="7030A0"/>
                </a:solidFill>
              </a:rPr>
              <a:t>Possible future functions, Location, Key person or institution that support project, Structural integrity of the object, Internal structure of the object, Organizations interested for the project</a:t>
            </a:r>
            <a:r>
              <a:rPr lang="en-US" sz="2000" b="1" dirty="0">
                <a:solidFill>
                  <a:srgbClr val="7030A0"/>
                </a:solidFill>
              </a:rPr>
              <a:t>  </a:t>
            </a:r>
            <a:endParaRPr lang="en-US" sz="2000" dirty="0">
              <a:solidFill>
                <a:srgbClr val="7030A0"/>
              </a:solidFill>
            </a:endParaRPr>
          </a:p>
          <a:p>
            <a:r>
              <a:rPr lang="en-US" sz="2000" b="1" dirty="0">
                <a:solidFill>
                  <a:srgbClr val="7030A0"/>
                </a:solidFill>
              </a:rPr>
              <a:t>II step - </a:t>
            </a:r>
            <a:r>
              <a:rPr lang="en-US" sz="2000" b="1" u="sng" dirty="0">
                <a:solidFill>
                  <a:srgbClr val="7030A0"/>
                </a:solidFill>
              </a:rPr>
              <a:t>Analysis of the participants in the project </a:t>
            </a:r>
            <a:endParaRPr lang="en-US" sz="2000" dirty="0">
              <a:solidFill>
                <a:srgbClr val="7030A0"/>
              </a:solidFill>
            </a:endParaRPr>
          </a:p>
          <a:p>
            <a:r>
              <a:rPr lang="en-US" sz="2000" i="1" dirty="0">
                <a:solidFill>
                  <a:srgbClr val="7030A0"/>
                </a:solidFill>
              </a:rPr>
              <a:t>Governmental and other institutional bodies, Individual citizens or groups of citizens; Experts, Non-profit organizations, Media</a:t>
            </a:r>
          </a:p>
          <a:p>
            <a:r>
              <a:rPr lang="en-US" sz="2000" dirty="0"/>
              <a:t> </a:t>
            </a:r>
          </a:p>
          <a:p>
            <a:endParaRPr lang="sr-Latn-RS" sz="2000" b="1" dirty="0"/>
          </a:p>
          <a:p>
            <a:endParaRPr lang="en-US" sz="2000" dirty="0"/>
          </a:p>
          <a:p>
            <a:endParaRPr lang="sr-Latn-RS" sz="2000" dirty="0" smtClean="0"/>
          </a:p>
          <a:p>
            <a:endParaRPr lang="en-US" sz="2000" dirty="0"/>
          </a:p>
        </p:txBody>
      </p:sp>
    </p:spTree>
    <p:extLst>
      <p:ext uri="{BB962C8B-B14F-4D97-AF65-F5344CB8AC3E}">
        <p14:creationId xmlns:p14="http://schemas.microsoft.com/office/powerpoint/2010/main" val="1515555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endParaRPr lang="sr-Latn-RS" sz="2000" b="1" u="sng" dirty="0" smtClean="0"/>
          </a:p>
          <a:p>
            <a:r>
              <a:rPr lang="sr-Latn-RS" sz="2000" b="1" u="sng" dirty="0" smtClean="0"/>
              <a:t>III </a:t>
            </a:r>
            <a:r>
              <a:rPr lang="sr-Latn-RS" sz="2000" b="1" u="sng" dirty="0"/>
              <a:t>Korak - Finansijska konstrukcija </a:t>
            </a:r>
            <a:endParaRPr lang="sr-Latn-RS" sz="2000" b="1" u="sng" dirty="0" smtClean="0"/>
          </a:p>
          <a:p>
            <a:r>
              <a:rPr lang="sr-Latn-RS" sz="2000" dirty="0" smtClean="0"/>
              <a:t>Ključni </a:t>
            </a:r>
            <a:r>
              <a:rPr lang="sr-Latn-RS" sz="2000" dirty="0"/>
              <a:t>faktori </a:t>
            </a:r>
            <a:r>
              <a:rPr lang="sr-Latn-RS" sz="2000" dirty="0" smtClean="0"/>
              <a:t>, a posebno buduća namena objekta presudni  su za  </a:t>
            </a:r>
            <a:r>
              <a:rPr lang="sr-Latn-RS" sz="2000" dirty="0"/>
              <a:t>kreiranje finansijske konsturkcije </a:t>
            </a:r>
            <a:r>
              <a:rPr lang="sr-Latn-RS" sz="2000" dirty="0" smtClean="0"/>
              <a:t>projekta</a:t>
            </a:r>
          </a:p>
          <a:p>
            <a:endParaRPr lang="sr-Latn-RS" sz="2000" dirty="0" smtClean="0"/>
          </a:p>
          <a:p>
            <a:r>
              <a:rPr lang="sr-Latn-RS" sz="2000" dirty="0" smtClean="0"/>
              <a:t>Moguće finansijske </a:t>
            </a:r>
            <a:r>
              <a:rPr lang="sr-Latn-RS" sz="2000" dirty="0"/>
              <a:t>konstrukcije: </a:t>
            </a:r>
          </a:p>
          <a:p>
            <a:pPr marL="342900" indent="-342900">
              <a:buFont typeface="Arial" pitchFamily="34" charset="0"/>
              <a:buChar char="•"/>
            </a:pPr>
            <a:r>
              <a:rPr lang="sr-Latn-RS" sz="2000" dirty="0"/>
              <a:t>finansiranje putem eksploatacije buduće funkcije objekta </a:t>
            </a:r>
          </a:p>
          <a:p>
            <a:pPr marL="342900" indent="-342900">
              <a:buFont typeface="Arial" pitchFamily="34" charset="0"/>
              <a:buChar char="•"/>
            </a:pPr>
            <a:r>
              <a:rPr lang="sr-Latn-RS" sz="2000" dirty="0"/>
              <a:t>čisto filantropsko </a:t>
            </a:r>
            <a:r>
              <a:rPr lang="sr-Latn-RS" sz="2000" dirty="0" smtClean="0"/>
              <a:t>finansiranje </a:t>
            </a:r>
            <a:endParaRPr lang="sr-Latn-RS" sz="2000" dirty="0"/>
          </a:p>
          <a:p>
            <a:pPr marL="342900" indent="-342900">
              <a:buFont typeface="Arial" pitchFamily="34" charset="0"/>
              <a:buChar char="•"/>
            </a:pPr>
            <a:r>
              <a:rPr lang="sr-Latn-RS" sz="2000" dirty="0"/>
              <a:t>kombinacija ova dva načina </a:t>
            </a:r>
            <a:r>
              <a:rPr lang="sr-Latn-RS" sz="2000" dirty="0" smtClean="0"/>
              <a:t>finansiranja </a:t>
            </a:r>
          </a:p>
          <a:p>
            <a:endParaRPr lang="sr-Latn-RS" sz="2000" b="1" dirty="0" smtClean="0"/>
          </a:p>
          <a:p>
            <a:endParaRPr lang="sr-Latn-RS" sz="2000" b="1" dirty="0"/>
          </a:p>
          <a:p>
            <a:endParaRPr lang="sr-Latn-RS" sz="2000" b="1" dirty="0" smtClean="0"/>
          </a:p>
          <a:p>
            <a:r>
              <a:rPr lang="en-US" sz="2000" b="1" dirty="0">
                <a:solidFill>
                  <a:srgbClr val="7030A0"/>
                </a:solidFill>
              </a:rPr>
              <a:t>Step III - Financial structure</a:t>
            </a:r>
            <a:endParaRPr lang="en-US" sz="2000" dirty="0">
              <a:solidFill>
                <a:srgbClr val="7030A0"/>
              </a:solidFill>
            </a:endParaRPr>
          </a:p>
          <a:p>
            <a:r>
              <a:rPr lang="en-US" sz="2000" dirty="0">
                <a:solidFill>
                  <a:srgbClr val="7030A0"/>
                </a:solidFill>
              </a:rPr>
              <a:t>Key factors, especially the future purpose of the building are crucial for creating financial structure of the </a:t>
            </a:r>
            <a:r>
              <a:rPr lang="en-US" sz="2000" dirty="0" smtClean="0">
                <a:solidFill>
                  <a:srgbClr val="7030A0"/>
                </a:solidFill>
              </a:rPr>
              <a:t>project</a:t>
            </a:r>
            <a:endParaRPr lang="en-US" sz="2000" dirty="0">
              <a:solidFill>
                <a:srgbClr val="7030A0"/>
              </a:solidFill>
            </a:endParaRPr>
          </a:p>
          <a:p>
            <a:endParaRPr lang="sr-Latn-RS" sz="2000" dirty="0" smtClean="0">
              <a:solidFill>
                <a:srgbClr val="7030A0"/>
              </a:solidFill>
            </a:endParaRPr>
          </a:p>
          <a:p>
            <a:r>
              <a:rPr lang="en-US" sz="2000" dirty="0" smtClean="0">
                <a:solidFill>
                  <a:srgbClr val="7030A0"/>
                </a:solidFill>
              </a:rPr>
              <a:t>Possible </a:t>
            </a:r>
            <a:r>
              <a:rPr lang="en-US" sz="2000" dirty="0">
                <a:solidFill>
                  <a:srgbClr val="7030A0"/>
                </a:solidFill>
              </a:rPr>
              <a:t>financial structures:</a:t>
            </a:r>
          </a:p>
          <a:p>
            <a:pPr marL="342900" lvl="0" indent="-342900">
              <a:buFont typeface="Arial" pitchFamily="34" charset="0"/>
              <a:buChar char="•"/>
            </a:pPr>
            <a:r>
              <a:rPr lang="sr-Latn-RS" sz="2000" dirty="0" smtClean="0">
                <a:solidFill>
                  <a:srgbClr val="7030A0"/>
                </a:solidFill>
              </a:rPr>
              <a:t>Funding on the basis of expected income generated by the future function of building</a:t>
            </a:r>
          </a:p>
          <a:p>
            <a:pPr marL="342900" lvl="0" indent="-342900">
              <a:buFont typeface="Arial" pitchFamily="34" charset="0"/>
              <a:buChar char="•"/>
            </a:pPr>
            <a:r>
              <a:rPr lang="en-US" sz="2000" dirty="0" smtClean="0">
                <a:solidFill>
                  <a:srgbClr val="7030A0"/>
                </a:solidFill>
              </a:rPr>
              <a:t>Purely </a:t>
            </a:r>
            <a:r>
              <a:rPr lang="en-US" sz="2000" dirty="0">
                <a:solidFill>
                  <a:srgbClr val="7030A0"/>
                </a:solidFill>
              </a:rPr>
              <a:t>philanthropic </a:t>
            </a:r>
            <a:r>
              <a:rPr lang="en-US" sz="2000" dirty="0" smtClean="0">
                <a:solidFill>
                  <a:srgbClr val="7030A0"/>
                </a:solidFill>
              </a:rPr>
              <a:t>funding</a:t>
            </a:r>
            <a:endParaRPr lang="en-US" sz="2000" dirty="0">
              <a:solidFill>
                <a:srgbClr val="7030A0"/>
              </a:solidFill>
            </a:endParaRPr>
          </a:p>
          <a:p>
            <a:pPr marL="342900" lvl="0" indent="-342900">
              <a:buFont typeface="Arial" pitchFamily="34" charset="0"/>
              <a:buChar char="•"/>
            </a:pPr>
            <a:r>
              <a:rPr lang="en-US" sz="2000" dirty="0">
                <a:solidFill>
                  <a:srgbClr val="7030A0"/>
                </a:solidFill>
              </a:rPr>
              <a:t>The combination of these two modes of </a:t>
            </a:r>
            <a:r>
              <a:rPr lang="en-US" sz="2000" dirty="0" smtClean="0">
                <a:solidFill>
                  <a:srgbClr val="7030A0"/>
                </a:solidFill>
              </a:rPr>
              <a:t>financing</a:t>
            </a:r>
            <a:endParaRPr lang="en-US" sz="2000" dirty="0">
              <a:solidFill>
                <a:srgbClr val="7030A0"/>
              </a:solidFill>
            </a:endParaRPr>
          </a:p>
          <a:p>
            <a:pPr marL="342900" lvl="0" indent="-342900">
              <a:buFont typeface="Arial" pitchFamily="34" charset="0"/>
              <a:buChar char="•"/>
            </a:pPr>
            <a:endParaRPr lang="sr-Latn-RS" sz="2000" b="1" dirty="0" smtClean="0">
              <a:solidFill>
                <a:srgbClr val="7030A0"/>
              </a:solidFill>
            </a:endParaRPr>
          </a:p>
        </p:txBody>
      </p:sp>
    </p:spTree>
    <p:extLst>
      <p:ext uri="{BB962C8B-B14F-4D97-AF65-F5344CB8AC3E}">
        <p14:creationId xmlns:p14="http://schemas.microsoft.com/office/powerpoint/2010/main" val="2379340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334"/>
            <a:ext cx="9143999" cy="6186309"/>
          </a:xfrm>
          <a:prstGeom prst="rect">
            <a:avLst/>
          </a:prstGeom>
        </p:spPr>
        <p:txBody>
          <a:bodyPr wrap="square">
            <a:spAutoFit/>
          </a:bodyPr>
          <a:lstStyle/>
          <a:p>
            <a:r>
              <a:rPr lang="sr-Latn-RS" b="1" u="sng" dirty="0"/>
              <a:t>IV Korak - Aktivnosti/podsticaji koji doprinose efikasnoj i nesmetanoj realizaciji proj</a:t>
            </a:r>
            <a:endParaRPr lang="sr-Latn-RS" dirty="0"/>
          </a:p>
          <a:p>
            <a:r>
              <a:rPr lang="sr-Latn-RS" dirty="0"/>
              <a:t>Prvih pet se od strane privatnog i javnog sektora smatraju najefektnijim te se stoga savetuje da se prvi i koriste. </a:t>
            </a:r>
            <a:endParaRPr lang="en-US" dirty="0"/>
          </a:p>
          <a:p>
            <a:pPr marL="342900" lvl="0" indent="-342900">
              <a:buFont typeface="Arial" pitchFamily="34" charset="0"/>
              <a:buChar char="•"/>
            </a:pPr>
            <a:r>
              <a:rPr lang="sr-Latn-RS" b="1" dirty="0"/>
              <a:t>razvoj plana projekta u saradnji sa svim ključnim zainteresovanim stranama</a:t>
            </a:r>
          </a:p>
          <a:p>
            <a:pPr marL="342900" lvl="0" indent="-342900">
              <a:buFont typeface="Arial" pitchFamily="34" charset="0"/>
              <a:buChar char="•"/>
            </a:pPr>
            <a:r>
              <a:rPr lang="sr-Latn-RS" b="1" dirty="0"/>
              <a:t>labavljenje propisa i zakona. </a:t>
            </a:r>
            <a:endParaRPr lang="en-US" dirty="0"/>
          </a:p>
          <a:p>
            <a:pPr marL="342900" lvl="0" indent="-342900">
              <a:buFont typeface="Arial" pitchFamily="34" charset="0"/>
              <a:buChar char="•"/>
            </a:pPr>
            <a:r>
              <a:rPr lang="sr-Latn-RS" b="1" dirty="0"/>
              <a:t>saradnja između javnog i privatnog sektora.</a:t>
            </a:r>
            <a:r>
              <a:rPr lang="sr-Latn-RS" dirty="0"/>
              <a:t> </a:t>
            </a:r>
            <a:endParaRPr lang="en-US" dirty="0"/>
          </a:p>
          <a:p>
            <a:pPr marL="342900" lvl="0" indent="-342900">
              <a:buFont typeface="Arial" pitchFamily="34" charset="0"/>
              <a:buChar char="•"/>
            </a:pPr>
            <a:r>
              <a:rPr lang="sr-Latn-RS" b="1" dirty="0"/>
              <a:t>objavljivanje rezultata vrednosne analize</a:t>
            </a:r>
            <a:r>
              <a:rPr lang="sr-Latn-RS" dirty="0"/>
              <a:t>. </a:t>
            </a:r>
            <a:endParaRPr lang="en-US" dirty="0"/>
          </a:p>
          <a:p>
            <a:pPr marL="342900" lvl="0" indent="-342900">
              <a:buFont typeface="Arial" pitchFamily="34" charset="0"/>
              <a:buChar char="•"/>
            </a:pPr>
            <a:r>
              <a:rPr lang="sr-Latn-RS" b="1" dirty="0"/>
              <a:t>ekskurzija učesnika na projektu</a:t>
            </a:r>
            <a:r>
              <a:rPr lang="sr-Latn-RS" dirty="0"/>
              <a:t> </a:t>
            </a:r>
            <a:r>
              <a:rPr lang="sr-Latn-RS" b="1" dirty="0"/>
              <a:t>do primera uspešno revitalizovanih objekata</a:t>
            </a:r>
            <a:endParaRPr lang="en-US" dirty="0"/>
          </a:p>
          <a:p>
            <a:pPr marL="342900" lvl="0" indent="-342900">
              <a:buFont typeface="Arial" pitchFamily="34" charset="0"/>
              <a:buChar char="•"/>
            </a:pPr>
            <a:r>
              <a:rPr lang="sr-Latn-RS" b="1" dirty="0"/>
              <a:t>podizanje svesnosti o značaju konkretnog projekta revitalizacije</a:t>
            </a:r>
            <a:r>
              <a:rPr lang="sr-Latn-RS" dirty="0"/>
              <a:t> </a:t>
            </a:r>
            <a:endParaRPr lang="en-US" dirty="0"/>
          </a:p>
          <a:p>
            <a:pPr marL="342900" lvl="0" indent="-342900">
              <a:buFont typeface="Arial" pitchFamily="34" charset="0"/>
              <a:buChar char="•"/>
            </a:pPr>
            <a:r>
              <a:rPr lang="sr-Latn-RS" b="1" dirty="0"/>
              <a:t>uvećanje fondova finansiranja </a:t>
            </a:r>
            <a:endParaRPr lang="sr-Latn-RS" b="1" dirty="0" smtClean="0"/>
          </a:p>
          <a:p>
            <a:pPr marL="342900" lvl="0" indent="-342900">
              <a:buFont typeface="Arial" pitchFamily="34" charset="0"/>
              <a:buChar char="•"/>
            </a:pPr>
            <a:endParaRPr lang="sr-Latn-RS" b="1" dirty="0"/>
          </a:p>
          <a:p>
            <a:r>
              <a:rPr lang="en-US" b="1" u="sng" dirty="0">
                <a:solidFill>
                  <a:srgbClr val="7030A0"/>
                </a:solidFill>
              </a:rPr>
              <a:t>Step IV - Activities / incentives that contribute to the efficient and smooth realization project</a:t>
            </a:r>
          </a:p>
          <a:p>
            <a:r>
              <a:rPr lang="en-US" dirty="0">
                <a:solidFill>
                  <a:srgbClr val="7030A0"/>
                </a:solidFill>
              </a:rPr>
              <a:t>The first five </a:t>
            </a:r>
            <a:r>
              <a:rPr lang="sr-Latn-RS" dirty="0" smtClean="0">
                <a:solidFill>
                  <a:srgbClr val="7030A0"/>
                </a:solidFill>
              </a:rPr>
              <a:t>from </a:t>
            </a:r>
            <a:r>
              <a:rPr lang="en-US" dirty="0" smtClean="0">
                <a:solidFill>
                  <a:srgbClr val="7030A0"/>
                </a:solidFill>
              </a:rPr>
              <a:t>the </a:t>
            </a:r>
            <a:r>
              <a:rPr lang="en-US" dirty="0">
                <a:solidFill>
                  <a:srgbClr val="7030A0"/>
                </a:solidFill>
              </a:rPr>
              <a:t>private and public sectors are considered </a:t>
            </a:r>
            <a:r>
              <a:rPr lang="sr-Latn-RS" dirty="0" smtClean="0">
                <a:solidFill>
                  <a:srgbClr val="7030A0"/>
                </a:solidFill>
              </a:rPr>
              <a:t>as the</a:t>
            </a:r>
            <a:r>
              <a:rPr lang="en-US" dirty="0" smtClean="0">
                <a:solidFill>
                  <a:srgbClr val="7030A0"/>
                </a:solidFill>
              </a:rPr>
              <a:t> </a:t>
            </a:r>
            <a:r>
              <a:rPr lang="en-US" dirty="0">
                <a:solidFill>
                  <a:srgbClr val="7030A0"/>
                </a:solidFill>
              </a:rPr>
              <a:t>most </a:t>
            </a:r>
            <a:r>
              <a:rPr lang="en-US" dirty="0" smtClean="0">
                <a:solidFill>
                  <a:srgbClr val="7030A0"/>
                </a:solidFill>
              </a:rPr>
              <a:t>effective</a:t>
            </a:r>
            <a:r>
              <a:rPr lang="sr-Latn-RS" dirty="0" smtClean="0">
                <a:solidFill>
                  <a:srgbClr val="7030A0"/>
                </a:solidFill>
              </a:rPr>
              <a:t>: </a:t>
            </a:r>
            <a:endParaRPr lang="en-US" dirty="0">
              <a:solidFill>
                <a:srgbClr val="7030A0"/>
              </a:solidFill>
            </a:endParaRPr>
          </a:p>
          <a:p>
            <a:pPr marL="285750" indent="-285750">
              <a:buFont typeface="Arial" pitchFamily="34" charset="0"/>
              <a:buChar char="•"/>
            </a:pPr>
            <a:r>
              <a:rPr lang="en-US" b="1" dirty="0">
                <a:solidFill>
                  <a:srgbClr val="7030A0"/>
                </a:solidFill>
              </a:rPr>
              <a:t>Development of the project plan in cooperation with all key stakeholders</a:t>
            </a:r>
          </a:p>
          <a:p>
            <a:pPr marL="285750" indent="-285750">
              <a:buFont typeface="Arial" pitchFamily="34" charset="0"/>
              <a:buChar char="•"/>
            </a:pPr>
            <a:r>
              <a:rPr lang="en-US" b="1" dirty="0">
                <a:solidFill>
                  <a:srgbClr val="7030A0"/>
                </a:solidFill>
              </a:rPr>
              <a:t>Loosening regulations and laws.</a:t>
            </a:r>
          </a:p>
          <a:p>
            <a:pPr marL="285750" indent="-285750">
              <a:buFont typeface="Arial" pitchFamily="34" charset="0"/>
              <a:buChar char="•"/>
            </a:pPr>
            <a:r>
              <a:rPr lang="en-US" b="1" dirty="0">
                <a:solidFill>
                  <a:srgbClr val="7030A0"/>
                </a:solidFill>
              </a:rPr>
              <a:t>Cooperation between the public and private sectors.</a:t>
            </a:r>
          </a:p>
          <a:p>
            <a:pPr marL="285750" indent="-285750">
              <a:buFont typeface="Arial" pitchFamily="34" charset="0"/>
              <a:buChar char="•"/>
            </a:pPr>
            <a:r>
              <a:rPr lang="en-US" b="1" dirty="0">
                <a:solidFill>
                  <a:srgbClr val="7030A0"/>
                </a:solidFill>
              </a:rPr>
              <a:t>Value analysis results publication</a:t>
            </a:r>
          </a:p>
          <a:p>
            <a:pPr marL="285750" indent="-285750">
              <a:buFont typeface="Arial" pitchFamily="34" charset="0"/>
              <a:buChar char="•"/>
            </a:pPr>
            <a:r>
              <a:rPr lang="en-US" b="1" dirty="0">
                <a:solidFill>
                  <a:srgbClr val="7030A0"/>
                </a:solidFill>
              </a:rPr>
              <a:t>Excursion for the participants in the project to see example of successfully revitalized facilities</a:t>
            </a:r>
          </a:p>
          <a:p>
            <a:pPr marL="285750" indent="-285750">
              <a:buFont typeface="Arial" pitchFamily="34" charset="0"/>
              <a:buChar char="•"/>
            </a:pPr>
            <a:r>
              <a:rPr lang="en-US" b="1" dirty="0">
                <a:solidFill>
                  <a:srgbClr val="7030A0"/>
                </a:solidFill>
              </a:rPr>
              <a:t>Raising awareness of the importance of concrete revitalization project</a:t>
            </a:r>
          </a:p>
          <a:p>
            <a:pPr marL="285750" indent="-285750">
              <a:buFont typeface="Arial" pitchFamily="34" charset="0"/>
              <a:buChar char="•"/>
            </a:pPr>
            <a:r>
              <a:rPr lang="en-US" b="1" dirty="0">
                <a:solidFill>
                  <a:srgbClr val="7030A0"/>
                </a:solidFill>
              </a:rPr>
              <a:t>Enlarging funding</a:t>
            </a:r>
          </a:p>
          <a:p>
            <a:pPr lvl="0"/>
            <a:endParaRPr lang="sr-Latn-RS" b="1" dirty="0"/>
          </a:p>
        </p:txBody>
      </p:sp>
    </p:spTree>
    <p:extLst>
      <p:ext uri="{BB962C8B-B14F-4D97-AF65-F5344CB8AC3E}">
        <p14:creationId xmlns:p14="http://schemas.microsoft.com/office/powerpoint/2010/main" val="2941152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 y="11266"/>
            <a:ext cx="9144356" cy="5016758"/>
          </a:xfrm>
          <a:prstGeom prst="rect">
            <a:avLst/>
          </a:prstGeom>
        </p:spPr>
        <p:txBody>
          <a:bodyPr wrap="square">
            <a:spAutoFit/>
          </a:bodyPr>
          <a:lstStyle/>
          <a:p>
            <a:endParaRPr lang="sr-Latn-RS" sz="2000" dirty="0"/>
          </a:p>
          <a:p>
            <a:r>
              <a:rPr lang="sr-Latn-RS" sz="2000" dirty="0" smtClean="0"/>
              <a:t>Pitanja </a:t>
            </a:r>
            <a:r>
              <a:rPr lang="sr-Latn-RS" sz="2000" dirty="0"/>
              <a:t>koja u vezi s ovim investicijama treba postaviti su sledeća: </a:t>
            </a:r>
            <a:endParaRPr lang="sr-Latn-RS" sz="2000" dirty="0" smtClean="0"/>
          </a:p>
          <a:p>
            <a:pPr marL="342900" indent="-342900">
              <a:buFont typeface="Wingdings" pitchFamily="2" charset="2"/>
              <a:buChar char="Ø"/>
            </a:pPr>
            <a:r>
              <a:rPr lang="sr-Latn-RS" sz="2000" dirty="0" smtClean="0"/>
              <a:t>Koje </a:t>
            </a:r>
            <a:r>
              <a:rPr lang="sr-Latn-RS" sz="2000" dirty="0"/>
              <a:t>se </a:t>
            </a:r>
            <a:r>
              <a:rPr lang="sr-Latn-RS" sz="2000" dirty="0" smtClean="0"/>
              <a:t>kulturološke i ekonomske koristi </a:t>
            </a:r>
            <a:r>
              <a:rPr lang="sr-Latn-RS" sz="2000" dirty="0"/>
              <a:t>očekuju od projekta?; </a:t>
            </a:r>
            <a:endParaRPr lang="sr-Latn-RS" sz="2000" dirty="0" smtClean="0"/>
          </a:p>
          <a:p>
            <a:pPr marL="342900" indent="-342900">
              <a:buFont typeface="Wingdings" pitchFamily="2" charset="2"/>
              <a:buChar char="Ø"/>
            </a:pPr>
            <a:r>
              <a:rPr lang="sr-Latn-RS" sz="2000" dirty="0" smtClean="0"/>
              <a:t>Da </a:t>
            </a:r>
            <a:r>
              <a:rPr lang="sr-Latn-RS" sz="2000" dirty="0"/>
              <a:t>li projekat ispunjava kriterijum zadovoljavajućeg stepena održivosti?; </a:t>
            </a:r>
            <a:endParaRPr lang="sr-Latn-RS" sz="2000" dirty="0" smtClean="0"/>
          </a:p>
          <a:p>
            <a:pPr marL="342900" indent="-342900">
              <a:buFont typeface="Wingdings" pitchFamily="2" charset="2"/>
              <a:buChar char="Ø"/>
            </a:pPr>
            <a:r>
              <a:rPr lang="sr-Latn-RS" sz="2000" dirty="0" smtClean="0"/>
              <a:t>Da </a:t>
            </a:r>
            <a:r>
              <a:rPr lang="sr-Latn-RS" sz="2000" dirty="0"/>
              <a:t>li očekivane </a:t>
            </a:r>
            <a:r>
              <a:rPr lang="sr-Latn-RS" sz="2000" dirty="0" smtClean="0"/>
              <a:t>kulturološke i ekonomske koristi </a:t>
            </a:r>
            <a:r>
              <a:rPr lang="sr-Latn-RS" sz="2000" dirty="0"/>
              <a:t>od projekta opravdavaju sprovođenje projekta u poređenju sa alternativnim mogućnostima korišćenja istih ekonomskih i kulturoloških inputa? </a:t>
            </a:r>
            <a:endParaRPr lang="sr-Latn-RS" sz="2000" dirty="0" smtClean="0"/>
          </a:p>
          <a:p>
            <a:endParaRPr lang="sr-Latn-RS" sz="2000" dirty="0" smtClean="0"/>
          </a:p>
          <a:p>
            <a:endParaRPr lang="sr-Latn-RS" sz="2000" b="1" dirty="0" smtClean="0">
              <a:solidFill>
                <a:srgbClr val="7030A0"/>
              </a:solidFill>
            </a:endParaRPr>
          </a:p>
          <a:p>
            <a:r>
              <a:rPr lang="en-US" sz="2000" b="1" dirty="0" smtClean="0">
                <a:solidFill>
                  <a:srgbClr val="7030A0"/>
                </a:solidFill>
              </a:rPr>
              <a:t>Questions </a:t>
            </a:r>
            <a:r>
              <a:rPr lang="en-US" sz="2000" b="1" dirty="0">
                <a:solidFill>
                  <a:srgbClr val="7030A0"/>
                </a:solidFill>
              </a:rPr>
              <a:t>which should bean asked regarding those investments are:</a:t>
            </a:r>
          </a:p>
          <a:p>
            <a:pPr marL="342900" indent="-342900">
              <a:buFont typeface="Wingdings" pitchFamily="2" charset="2"/>
              <a:buChar char="Ø"/>
            </a:pPr>
            <a:r>
              <a:rPr lang="en-US" sz="2000" b="1" dirty="0">
                <a:solidFill>
                  <a:srgbClr val="7030A0"/>
                </a:solidFill>
              </a:rPr>
              <a:t>What are the cultural and economic gains expected from the project?</a:t>
            </a:r>
          </a:p>
          <a:p>
            <a:pPr marL="342900" indent="-342900">
              <a:buFont typeface="Wingdings" pitchFamily="2" charset="2"/>
              <a:buChar char="Ø"/>
            </a:pPr>
            <a:r>
              <a:rPr lang="en-US" sz="2000" b="1" dirty="0">
                <a:solidFill>
                  <a:srgbClr val="7030A0"/>
                </a:solidFill>
              </a:rPr>
              <a:t>Does the project meet the criteria of a satisfactory level of sustainability?</a:t>
            </a:r>
          </a:p>
          <a:p>
            <a:pPr marL="342900" indent="-342900">
              <a:buFont typeface="Wingdings" pitchFamily="2" charset="2"/>
              <a:buChar char="Ø"/>
            </a:pPr>
            <a:r>
              <a:rPr lang="en-US" sz="2000" b="1" dirty="0">
                <a:solidFill>
                  <a:srgbClr val="7030A0"/>
                </a:solidFill>
              </a:rPr>
              <a:t>Does the expected </a:t>
            </a:r>
            <a:r>
              <a:rPr lang="sr-Latn-RS" sz="2000" b="1" dirty="0" smtClean="0">
                <a:solidFill>
                  <a:srgbClr val="7030A0"/>
                </a:solidFill>
              </a:rPr>
              <a:t>cultural</a:t>
            </a:r>
            <a:r>
              <a:rPr lang="en-US" sz="2000" b="1" dirty="0" smtClean="0">
                <a:solidFill>
                  <a:srgbClr val="7030A0"/>
                </a:solidFill>
              </a:rPr>
              <a:t> </a:t>
            </a:r>
            <a:r>
              <a:rPr lang="en-US" sz="2000" b="1" dirty="0">
                <a:solidFill>
                  <a:srgbClr val="7030A0"/>
                </a:solidFill>
              </a:rPr>
              <a:t>and </a:t>
            </a:r>
            <a:r>
              <a:rPr lang="sr-Latn-RS" sz="2000" b="1" dirty="0" smtClean="0">
                <a:solidFill>
                  <a:srgbClr val="7030A0"/>
                </a:solidFill>
              </a:rPr>
              <a:t>economic</a:t>
            </a:r>
            <a:r>
              <a:rPr lang="en-US" sz="2000" b="1" dirty="0" smtClean="0">
                <a:solidFill>
                  <a:srgbClr val="7030A0"/>
                </a:solidFill>
              </a:rPr>
              <a:t> </a:t>
            </a:r>
            <a:r>
              <a:rPr lang="en-US" sz="2000" b="1" dirty="0">
                <a:solidFill>
                  <a:srgbClr val="7030A0"/>
                </a:solidFill>
              </a:rPr>
              <a:t>gain from the project justify the implementation of the project in comparison with alternative ways of using the same </a:t>
            </a:r>
            <a:r>
              <a:rPr lang="en-US" sz="2000" b="1" dirty="0" smtClean="0">
                <a:solidFill>
                  <a:srgbClr val="7030A0"/>
                </a:solidFill>
              </a:rPr>
              <a:t>cultural and economic inputs</a:t>
            </a:r>
            <a:r>
              <a:rPr lang="en-US" sz="2000" b="1" dirty="0">
                <a:solidFill>
                  <a:srgbClr val="7030A0"/>
                </a:solidFill>
              </a:rPr>
              <a:t>?</a:t>
            </a:r>
          </a:p>
          <a:p>
            <a:endParaRPr lang="en-US" sz="2000" dirty="0"/>
          </a:p>
        </p:txBody>
      </p:sp>
    </p:spTree>
    <p:extLst>
      <p:ext uri="{BB962C8B-B14F-4D97-AF65-F5344CB8AC3E}">
        <p14:creationId xmlns:p14="http://schemas.microsoft.com/office/powerpoint/2010/main" val="3347716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05"/>
            <a:ext cx="9144000" cy="4093428"/>
          </a:xfrm>
          <a:prstGeom prst="rect">
            <a:avLst/>
          </a:prstGeom>
        </p:spPr>
        <p:txBody>
          <a:bodyPr wrap="square">
            <a:spAutoFit/>
          </a:bodyPr>
          <a:lstStyle/>
          <a:p>
            <a:endParaRPr lang="sr-Latn-RS" sz="2000" dirty="0" smtClean="0"/>
          </a:p>
          <a:p>
            <a:r>
              <a:rPr lang="sr-Latn-RS" sz="2000" dirty="0" smtClean="0"/>
              <a:t>U Srbiji je potrebno promeniti tradicionalni pristup u očuvanju objekata kulturnog nasleđa. </a:t>
            </a:r>
            <a:r>
              <a:rPr lang="en-US" sz="2000" dirty="0" smtClean="0"/>
              <a:t>T</a:t>
            </a:r>
            <a:r>
              <a:rPr lang="sr-Latn-RS" sz="2000" dirty="0"/>
              <a:t>o nije tako jednostavno zbog više razloga: nedostatka marketinške analize, nedostatka finansiranja, nedostatka preduzetničkih sposobnosti i td. </a:t>
            </a:r>
            <a:endParaRPr lang="sr-Latn-RS" sz="2000" dirty="0" smtClean="0"/>
          </a:p>
          <a:p>
            <a:r>
              <a:rPr lang="sr-Latn-RS" sz="2000" dirty="0" smtClean="0"/>
              <a:t>S </a:t>
            </a:r>
            <a:r>
              <a:rPr lang="sr-Latn-RS" sz="2000" dirty="0"/>
              <a:t>tim u vezi moguće je dati određene preporuke. </a:t>
            </a:r>
            <a:endParaRPr lang="en-US" sz="2000" dirty="0"/>
          </a:p>
          <a:p>
            <a:pPr marL="342900" lvl="0" indent="-342900">
              <a:buFont typeface="Wingdings" pitchFamily="2" charset="2"/>
              <a:buChar char="ü"/>
            </a:pPr>
            <a:r>
              <a:rPr lang="sr-Latn-RS" sz="2000" dirty="0"/>
              <a:t>Kao prvo potrebno je smanjiti troškove usluga, </a:t>
            </a:r>
            <a:r>
              <a:rPr lang="sr-Latn-RS" sz="2000" dirty="0" smtClean="0"/>
              <a:t>povećanjem efektivnosti uposlenih resursa (od ljudskih do finansijskih). </a:t>
            </a:r>
            <a:endParaRPr lang="en-US" sz="2000" dirty="0"/>
          </a:p>
          <a:p>
            <a:pPr marL="342900" lvl="0" indent="-342900">
              <a:buFont typeface="Wingdings" pitchFamily="2" charset="2"/>
              <a:buChar char="ü"/>
            </a:pPr>
            <a:r>
              <a:rPr lang="sr-Latn-RS" sz="2000" dirty="0"/>
              <a:t>Kao drugo, potrebno je razviti marketinške sposobnosti. </a:t>
            </a:r>
            <a:endParaRPr lang="en-US" sz="2000" dirty="0"/>
          </a:p>
          <a:p>
            <a:pPr marL="342900" lvl="0" indent="-342900">
              <a:buFont typeface="Wingdings" pitchFamily="2" charset="2"/>
              <a:buChar char="ü"/>
            </a:pPr>
            <a:r>
              <a:rPr lang="sr-Latn-RS" sz="2000" dirty="0"/>
              <a:t>Kao treće, potrebno je kombinovati prava privatne svojine sa državnim finansiranjem. </a:t>
            </a:r>
            <a:endParaRPr lang="en-US" sz="2000" dirty="0"/>
          </a:p>
          <a:p>
            <a:pPr marL="342900" lvl="0" indent="-342900">
              <a:buFont typeface="Wingdings" pitchFamily="2" charset="2"/>
              <a:buChar char="ü"/>
            </a:pPr>
            <a:r>
              <a:rPr lang="sr-Latn-RS" sz="2000" dirty="0"/>
              <a:t>Kao četvrto, potrebno je razvijati nevladine organizacije specijalizovane isključivo za pružanje usluga u oblasti kulturnog nasleđa. </a:t>
            </a:r>
            <a:endParaRPr lang="en-US" sz="2000" dirty="0"/>
          </a:p>
          <a:p>
            <a:pPr marL="342900" indent="-342900">
              <a:buFont typeface="Wingdings" pitchFamily="2" charset="2"/>
              <a:buChar char="ü"/>
            </a:pPr>
            <a:endParaRPr lang="en-US" sz="2000" dirty="0"/>
          </a:p>
        </p:txBody>
      </p:sp>
    </p:spTree>
    <p:extLst>
      <p:ext uri="{BB962C8B-B14F-4D97-AF65-F5344CB8AC3E}">
        <p14:creationId xmlns:p14="http://schemas.microsoft.com/office/powerpoint/2010/main" val="2968284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0019" y="3244334"/>
            <a:ext cx="1823961" cy="369332"/>
          </a:xfrm>
          <a:prstGeom prst="rect">
            <a:avLst/>
          </a:prstGeom>
        </p:spPr>
        <p:txBody>
          <a:bodyPr wrap="none">
            <a:spAutoFit/>
          </a:bodyPr>
          <a:lstStyle/>
          <a:p>
            <a:r>
              <a:rPr lang="sr-Latn-RS" dirty="0"/>
              <a:t>HVALA NA PAŽNJI</a:t>
            </a:r>
            <a:endParaRPr lang="en-US" dirty="0"/>
          </a:p>
        </p:txBody>
      </p:sp>
    </p:spTree>
    <p:extLst>
      <p:ext uri="{BB962C8B-B14F-4D97-AF65-F5344CB8AC3E}">
        <p14:creationId xmlns:p14="http://schemas.microsoft.com/office/powerpoint/2010/main" val="177968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294305"/>
          </a:xfrm>
          <a:prstGeom prst="rect">
            <a:avLst/>
          </a:prstGeom>
        </p:spPr>
        <p:txBody>
          <a:bodyPr wrap="square">
            <a:spAutoFit/>
          </a:bodyPr>
          <a:lstStyle/>
          <a:p>
            <a:r>
              <a:rPr lang="sr-Latn-RS" sz="2000" dirty="0" smtClean="0"/>
              <a:t>Istraživanje na terenu sprovedeno je u 17 gradova i opština: </a:t>
            </a:r>
          </a:p>
          <a:p>
            <a:r>
              <a:rPr lang="sr-Latn-RS" sz="2000" dirty="0" smtClean="0"/>
              <a:t>Novi Sad, Subotica, Sombor, Senta, Kanjiža, Kula, Apatin, Srbobran, Sremska Mitrovica, Beočin, Ruma, Irig, Zrenjanin, Kikinda, Novo Miloševo, Pančevo, Vršac</a:t>
            </a:r>
            <a:r>
              <a:rPr lang="ru-RU" sz="2000" dirty="0" smtClean="0"/>
              <a:t>. </a:t>
            </a:r>
            <a:endParaRPr lang="sr-Latn-RS" sz="2000" dirty="0"/>
          </a:p>
          <a:p>
            <a:endParaRPr lang="sr-Latn-RS" sz="2000" dirty="0" smtClean="0"/>
          </a:p>
          <a:p>
            <a:r>
              <a:rPr lang="sr-Latn-RS" sz="2000" dirty="0" smtClean="0"/>
              <a:t>U prvoj fazi skenirano je 47 objekata. Da bi bili razmatrani objekti su morali da prođu sledeće eliminacione kriterijume: </a:t>
            </a:r>
          </a:p>
          <a:p>
            <a:pPr marL="342900" indent="-342900">
              <a:buFont typeface="Wingdings" pitchFamily="2" charset="2"/>
              <a:buChar char="ü"/>
            </a:pPr>
            <a:r>
              <a:rPr lang="sr-Latn-RS" sz="2000" dirty="0" smtClean="0"/>
              <a:t>Da imaju rešen vlasnički status</a:t>
            </a:r>
          </a:p>
          <a:p>
            <a:pPr marL="342900" indent="-342900">
              <a:buFont typeface="Wingdings" pitchFamily="2" charset="2"/>
              <a:buChar char="ü"/>
            </a:pPr>
            <a:r>
              <a:rPr lang="sr-Latn-RS" sz="2000" dirty="0" smtClean="0"/>
              <a:t>Da nisu devastirani do te mere da njihova obnova i prenamena zahteva nerealne investicije</a:t>
            </a:r>
          </a:p>
          <a:p>
            <a:pPr marL="342900" indent="-342900">
              <a:buFont typeface="Wingdings" pitchFamily="2" charset="2"/>
              <a:buChar char="ü"/>
            </a:pPr>
            <a:r>
              <a:rPr lang="sr-Latn-RS" sz="2000" dirty="0" smtClean="0"/>
              <a:t>Da postoji veza sa osnovnom naseljskom infrastrukturom (voda, struja, putevi..)</a:t>
            </a:r>
            <a:r>
              <a:rPr lang="ru-RU" sz="2000" dirty="0" smtClean="0"/>
              <a:t> </a:t>
            </a:r>
            <a:endParaRPr lang="ru-RU" sz="2000" dirty="0"/>
          </a:p>
          <a:p>
            <a:endParaRPr lang="sr-Latn-RS" sz="2400" dirty="0" smtClean="0"/>
          </a:p>
          <a:p>
            <a:r>
              <a:rPr lang="sr-Latn-RS" sz="2000" b="1" dirty="0" smtClean="0">
                <a:solidFill>
                  <a:srgbClr val="7030A0"/>
                </a:solidFill>
              </a:rPr>
              <a:t>Field research was conducted in 17 cities and municipalities: Novi Sad, Subotica, Sombor, Senta, Kanjiza, Kula, Apatin, Srbobran Sremska Mitrovica, Beocin, Ruma, Irig, Zrenjanin, Kikinda, Novo Milosevo, Pancevo, Vrsac.</a:t>
            </a:r>
          </a:p>
          <a:p>
            <a:r>
              <a:rPr lang="en-US" sz="2000" b="1" dirty="0">
                <a:solidFill>
                  <a:srgbClr val="7030A0"/>
                </a:solidFill>
              </a:rPr>
              <a:t> </a:t>
            </a:r>
          </a:p>
          <a:p>
            <a:r>
              <a:rPr lang="en-US" sz="2000" b="1" dirty="0">
                <a:solidFill>
                  <a:srgbClr val="7030A0"/>
                </a:solidFill>
              </a:rPr>
              <a:t>In the first stage 47 objects was </a:t>
            </a:r>
            <a:r>
              <a:rPr lang="en-US" sz="2000" b="1" dirty="0" smtClean="0">
                <a:solidFill>
                  <a:srgbClr val="7030A0"/>
                </a:solidFill>
              </a:rPr>
              <a:t>scanned</a:t>
            </a:r>
            <a:r>
              <a:rPr lang="sr-Latn-RS" sz="2000" b="1" dirty="0" smtClean="0">
                <a:solidFill>
                  <a:srgbClr val="7030A0"/>
                </a:solidFill>
              </a:rPr>
              <a:t>. </a:t>
            </a:r>
            <a:r>
              <a:rPr lang="en-US" sz="2000" b="1" dirty="0" smtClean="0">
                <a:solidFill>
                  <a:srgbClr val="7030A0"/>
                </a:solidFill>
              </a:rPr>
              <a:t>In </a:t>
            </a:r>
            <a:r>
              <a:rPr lang="en-US" sz="2000" b="1" dirty="0">
                <a:solidFill>
                  <a:srgbClr val="7030A0"/>
                </a:solidFill>
              </a:rPr>
              <a:t>order to be considered objects had to pass the following elimination criteria:</a:t>
            </a:r>
          </a:p>
          <a:p>
            <a:pPr marL="342900" indent="-342900">
              <a:buFont typeface="Wingdings" pitchFamily="2" charset="2"/>
              <a:buChar char="ü"/>
            </a:pPr>
            <a:r>
              <a:rPr lang="en-US" sz="2000" b="1" dirty="0">
                <a:solidFill>
                  <a:srgbClr val="7030A0"/>
                </a:solidFill>
              </a:rPr>
              <a:t>To have resolved the ownership status</a:t>
            </a:r>
          </a:p>
          <a:p>
            <a:pPr marL="342900" indent="-342900">
              <a:buFont typeface="Wingdings" pitchFamily="2" charset="2"/>
              <a:buChar char="ü"/>
            </a:pPr>
            <a:r>
              <a:rPr lang="en-US" sz="2000" b="1" dirty="0">
                <a:solidFill>
                  <a:srgbClr val="7030A0"/>
                </a:solidFill>
              </a:rPr>
              <a:t>They shouldn’t be devastated to the extent that their restoration and function reuse demand unrealistic investments</a:t>
            </a:r>
          </a:p>
          <a:p>
            <a:pPr marL="342900" indent="-342900">
              <a:buFont typeface="Wingdings" pitchFamily="2" charset="2"/>
              <a:buChar char="ü"/>
            </a:pPr>
            <a:r>
              <a:rPr lang="en-US" sz="2000" b="1" dirty="0">
                <a:solidFill>
                  <a:srgbClr val="7030A0"/>
                </a:solidFill>
              </a:rPr>
              <a:t>They should have connection with the basic </a:t>
            </a:r>
            <a:r>
              <a:rPr lang="en-US" sz="2000" b="1" dirty="0" smtClean="0">
                <a:solidFill>
                  <a:srgbClr val="7030A0"/>
                </a:solidFill>
              </a:rPr>
              <a:t>infrastructure(water</a:t>
            </a:r>
            <a:r>
              <a:rPr lang="en-US" sz="2000" b="1" dirty="0">
                <a:solidFill>
                  <a:srgbClr val="7030A0"/>
                </a:solidFill>
              </a:rPr>
              <a:t>, electricity, </a:t>
            </a:r>
            <a:r>
              <a:rPr lang="en-US" sz="2000" b="1" dirty="0" smtClean="0">
                <a:solidFill>
                  <a:srgbClr val="7030A0"/>
                </a:solidFill>
              </a:rPr>
              <a:t>roads</a:t>
            </a:r>
            <a:r>
              <a:rPr lang="sr-Latn-RS" sz="2000" b="1" dirty="0" smtClean="0">
                <a:solidFill>
                  <a:srgbClr val="7030A0"/>
                </a:solidFill>
              </a:rPr>
              <a:t>)</a:t>
            </a:r>
            <a:r>
              <a:rPr lang="en-US" sz="2000" b="1" dirty="0" smtClean="0">
                <a:solidFill>
                  <a:srgbClr val="7030A0"/>
                </a:solidFill>
              </a:rPr>
              <a:t> </a:t>
            </a:r>
            <a:endParaRPr lang="en-US" sz="2000" b="1" dirty="0">
              <a:solidFill>
                <a:srgbClr val="7030A0"/>
              </a:solidFill>
            </a:endParaRPr>
          </a:p>
          <a:p>
            <a:pPr marL="342900" indent="-342900">
              <a:buFont typeface="Wingdings" pitchFamily="2" charset="2"/>
              <a:buChar char="ü"/>
            </a:pPr>
            <a:endParaRPr lang="ru-RU" sz="2400" dirty="0"/>
          </a:p>
        </p:txBody>
      </p:sp>
    </p:spTree>
    <p:extLst>
      <p:ext uri="{BB962C8B-B14F-4D97-AF65-F5344CB8AC3E}">
        <p14:creationId xmlns:p14="http://schemas.microsoft.com/office/powerpoint/2010/main" val="379429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73" y="0"/>
            <a:ext cx="8928992" cy="6247864"/>
          </a:xfrm>
          <a:prstGeom prst="rect">
            <a:avLst/>
          </a:prstGeom>
        </p:spPr>
        <p:txBody>
          <a:bodyPr wrap="square">
            <a:spAutoFit/>
          </a:bodyPr>
          <a:lstStyle/>
          <a:p>
            <a:endParaRPr lang="sr-Latn-RS" sz="2000" dirty="0" smtClean="0"/>
          </a:p>
          <a:p>
            <a:r>
              <a:rPr lang="sr-Latn-RS" sz="2000" dirty="0" smtClean="0"/>
              <a:t>Za svaki objekat je izrađena „lična karta“ na osnovu podataka dobijenih direktno snimanjem na terenu, kao i od lokalnih samouprava i zaštitarskih zavoda. </a:t>
            </a:r>
          </a:p>
          <a:p>
            <a:endParaRPr lang="sr-Latn-RS" sz="2000" dirty="0" smtClean="0"/>
          </a:p>
          <a:p>
            <a:r>
              <a:rPr lang="sr-Latn-RS" sz="2000" dirty="0" smtClean="0"/>
              <a:t>Struktura podataka koji su prikupljeni  osmišljena je po ugledu na metodologiju  preliminarne tehničke procene definisane od strane Saveta Evrope u okviru </a:t>
            </a:r>
            <a:r>
              <a:rPr lang="en-US" sz="2000" dirty="0" smtClean="0"/>
              <a:t>L</a:t>
            </a:r>
            <a:r>
              <a:rPr lang="sr-Latn-RS" sz="2000" dirty="0" smtClean="0"/>
              <a:t>jubljanskog </a:t>
            </a:r>
            <a:r>
              <a:rPr lang="sr-Latn-RS" sz="2000" dirty="0" smtClean="0"/>
              <a:t>procesa a za potrebe projektnog finansiranja rehabilitacije objekata kulturnog nasleđa  u južnoj i istočnoj </a:t>
            </a:r>
            <a:r>
              <a:rPr lang="sr-Latn-RS" sz="2000" dirty="0"/>
              <a:t>evropi </a:t>
            </a:r>
            <a:endParaRPr lang="sr-Latn-RS" sz="2000" dirty="0" smtClean="0"/>
          </a:p>
          <a:p>
            <a:endParaRPr lang="sr-Latn-RS" sz="2000" dirty="0" smtClean="0"/>
          </a:p>
          <a:p>
            <a:endParaRPr lang="sr-Latn-RS" sz="2000" dirty="0" smtClean="0"/>
          </a:p>
          <a:p>
            <a:r>
              <a:rPr lang="en-US" sz="2000" dirty="0" smtClean="0"/>
              <a:t> </a:t>
            </a:r>
            <a:r>
              <a:rPr lang="en-US" sz="2000" b="1" dirty="0">
                <a:solidFill>
                  <a:srgbClr val="7030A0"/>
                </a:solidFill>
              </a:rPr>
              <a:t>"Identity card" was made for each </a:t>
            </a:r>
            <a:r>
              <a:rPr lang="en-US" sz="2000" b="1" dirty="0" smtClean="0">
                <a:solidFill>
                  <a:srgbClr val="7030A0"/>
                </a:solidFill>
              </a:rPr>
              <a:t>object</a:t>
            </a:r>
            <a:r>
              <a:rPr lang="en-US" sz="2000" b="1" dirty="0">
                <a:solidFill>
                  <a:srgbClr val="7030A0"/>
                </a:solidFill>
              </a:rPr>
              <a:t>. Data was obtained directly by recording in the field, as well as from local government and security institutes.</a:t>
            </a:r>
          </a:p>
          <a:p>
            <a:endParaRPr lang="sr-Latn-RS" sz="2000" b="1" dirty="0" smtClean="0">
              <a:solidFill>
                <a:srgbClr val="7030A0"/>
              </a:solidFill>
            </a:endParaRPr>
          </a:p>
          <a:p>
            <a:r>
              <a:rPr lang="en-US" sz="2000" b="1" dirty="0" smtClean="0">
                <a:solidFill>
                  <a:srgbClr val="7030A0"/>
                </a:solidFill>
              </a:rPr>
              <a:t>The </a:t>
            </a:r>
            <a:r>
              <a:rPr lang="en-US" sz="2000" b="1" dirty="0">
                <a:solidFill>
                  <a:srgbClr val="7030A0"/>
                </a:solidFill>
              </a:rPr>
              <a:t>structure of the data collected </a:t>
            </a:r>
            <a:r>
              <a:rPr lang="en-US" sz="2000" b="1" dirty="0" smtClean="0">
                <a:solidFill>
                  <a:srgbClr val="7030A0"/>
                </a:solidFill>
              </a:rPr>
              <a:t>is </a:t>
            </a:r>
            <a:r>
              <a:rPr lang="en-US" sz="2000" b="1" dirty="0">
                <a:solidFill>
                  <a:srgbClr val="7030A0"/>
                </a:solidFill>
              </a:rPr>
              <a:t>designed on the basis of </a:t>
            </a:r>
            <a:r>
              <a:rPr lang="sr-Latn-RS" sz="2000" b="1" dirty="0" smtClean="0">
                <a:solidFill>
                  <a:srgbClr val="7030A0"/>
                </a:solidFill>
              </a:rPr>
              <a:t> methodology for PRELIMINARY </a:t>
            </a:r>
            <a:r>
              <a:rPr lang="sr-Latn-RS" sz="2000" b="1" dirty="0">
                <a:solidFill>
                  <a:srgbClr val="7030A0"/>
                </a:solidFill>
              </a:rPr>
              <a:t>TECHNICAL ASSESSMENT OF THE  ARCHITECTURAL AND ARCHAEOLOGICAL HERITAGE IN SOUTH EAST EUROPE </a:t>
            </a:r>
            <a:r>
              <a:rPr lang="en-US" sz="2000" b="1" dirty="0">
                <a:solidFill>
                  <a:srgbClr val="7030A0"/>
                </a:solidFill>
                <a:hlinkClick r:id="rId2"/>
              </a:rPr>
              <a:t>"Ljubljana Process: Funding the rehabilitation of heritage in South-East Europe"</a:t>
            </a:r>
            <a:endParaRPr lang="sr-Latn-RS" sz="2000" b="1" dirty="0" smtClean="0">
              <a:solidFill>
                <a:srgbClr val="7030A0"/>
              </a:solidFill>
            </a:endParaRPr>
          </a:p>
          <a:p>
            <a:endParaRPr lang="sr-Latn-RS" sz="2000" dirty="0"/>
          </a:p>
          <a:p>
            <a:endParaRPr lang="sr-Latn-RS" sz="2000" dirty="0"/>
          </a:p>
          <a:p>
            <a:r>
              <a:rPr lang="en-US" sz="2000" dirty="0" smtClean="0"/>
              <a:t> </a:t>
            </a:r>
            <a:endParaRPr lang="ru-RU" sz="2000" dirty="0"/>
          </a:p>
        </p:txBody>
      </p:sp>
    </p:spTree>
    <p:extLst>
      <p:ext uri="{BB962C8B-B14F-4D97-AF65-F5344CB8AC3E}">
        <p14:creationId xmlns:p14="http://schemas.microsoft.com/office/powerpoint/2010/main" val="408808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21215"/>
            <a:ext cx="6264696" cy="280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077072"/>
            <a:ext cx="4248472"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5576" y="175996"/>
            <a:ext cx="7992887" cy="369332"/>
          </a:xfrm>
          <a:prstGeom prst="rect">
            <a:avLst/>
          </a:prstGeom>
        </p:spPr>
        <p:txBody>
          <a:bodyPr wrap="square">
            <a:spAutoFit/>
          </a:bodyPr>
          <a:lstStyle/>
          <a:p>
            <a:pPr algn="ctr"/>
            <a:r>
              <a:rPr lang="sr-Latn-RS" dirty="0" smtClean="0"/>
              <a:t>KINESKA ČETVRT – BIVŠA FABRIKA „PETAR DRAPŠIN“ -   NOVI SAD</a:t>
            </a:r>
            <a:endParaRPr lang="ru-RU" dirty="0"/>
          </a:p>
        </p:txBody>
      </p:sp>
      <p:sp>
        <p:nvSpPr>
          <p:cNvPr id="4" name="Rectangle 3"/>
          <p:cNvSpPr/>
          <p:nvPr/>
        </p:nvSpPr>
        <p:spPr>
          <a:xfrm>
            <a:off x="2984353" y="3613666"/>
            <a:ext cx="3175293" cy="369332"/>
          </a:xfrm>
          <a:prstGeom prst="rect">
            <a:avLst/>
          </a:prstGeom>
        </p:spPr>
        <p:txBody>
          <a:bodyPr wrap="none">
            <a:spAutoFit/>
          </a:bodyPr>
          <a:lstStyle/>
          <a:p>
            <a:pPr algn="ctr"/>
            <a:r>
              <a:rPr lang="sr-Latn-RS" dirty="0" smtClean="0"/>
              <a:t>SMOLENSKI  MLIN - </a:t>
            </a:r>
            <a:r>
              <a:rPr lang="ru-RU" dirty="0" smtClean="0"/>
              <a:t>СУБОТИЦА</a:t>
            </a:r>
            <a:endParaRPr lang="ru-RU" dirty="0"/>
          </a:p>
        </p:txBody>
      </p:sp>
    </p:spTree>
    <p:extLst>
      <p:ext uri="{BB962C8B-B14F-4D97-AF65-F5344CB8AC3E}">
        <p14:creationId xmlns:p14="http://schemas.microsoft.com/office/powerpoint/2010/main" val="424481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393" y="764704"/>
            <a:ext cx="244827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7195" y="188640"/>
            <a:ext cx="4364208" cy="369332"/>
          </a:xfrm>
          <a:prstGeom prst="rect">
            <a:avLst/>
          </a:prstGeom>
        </p:spPr>
        <p:txBody>
          <a:bodyPr wrap="none">
            <a:spAutoFit/>
          </a:bodyPr>
          <a:lstStyle/>
          <a:p>
            <a:r>
              <a:rPr lang="sr-Latn-RS" dirty="0" smtClean="0"/>
              <a:t>VETRENJAČA U OROMU</a:t>
            </a:r>
            <a:r>
              <a:rPr lang="ru-RU" dirty="0" smtClean="0"/>
              <a:t> –</a:t>
            </a:r>
            <a:r>
              <a:rPr lang="sr-Latn-RS" dirty="0" smtClean="0"/>
              <a:t> OPŠTINA KANJIŽA</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149080"/>
            <a:ext cx="4219683" cy="253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684618" y="3630459"/>
            <a:ext cx="2809359" cy="369332"/>
          </a:xfrm>
          <a:prstGeom prst="rect">
            <a:avLst/>
          </a:prstGeom>
        </p:spPr>
        <p:txBody>
          <a:bodyPr wrap="none">
            <a:spAutoFit/>
          </a:bodyPr>
          <a:lstStyle/>
          <a:p>
            <a:pPr algn="ctr"/>
            <a:r>
              <a:rPr lang="sr-Latn-RS" dirty="0" smtClean="0"/>
              <a:t>PRVA KASARNA  - SUBOTICA</a:t>
            </a:r>
            <a:endParaRPr lang="ru-RU" dirty="0"/>
          </a:p>
        </p:txBody>
      </p:sp>
    </p:spTree>
    <p:extLst>
      <p:ext uri="{BB962C8B-B14F-4D97-AF65-F5344CB8AC3E}">
        <p14:creationId xmlns:p14="http://schemas.microsoft.com/office/powerpoint/2010/main" val="29365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764704"/>
            <a:ext cx="3833989"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188640"/>
            <a:ext cx="8496944" cy="369332"/>
          </a:xfrm>
          <a:prstGeom prst="rect">
            <a:avLst/>
          </a:prstGeom>
        </p:spPr>
        <p:txBody>
          <a:bodyPr wrap="square">
            <a:spAutoFit/>
          </a:bodyPr>
          <a:lstStyle/>
          <a:p>
            <a:pPr algn="ctr"/>
            <a:r>
              <a:rPr lang="sr-Latn-RS" dirty="0" smtClean="0"/>
              <a:t>ŽITNI MAGACIN NA SAVI – VOJARNA - SREMSKA MOITROVICA</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509120"/>
            <a:ext cx="2880320" cy="217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2" y="3752166"/>
            <a:ext cx="7848872" cy="369332"/>
          </a:xfrm>
          <a:prstGeom prst="rect">
            <a:avLst/>
          </a:prstGeom>
        </p:spPr>
        <p:txBody>
          <a:bodyPr wrap="square">
            <a:spAutoFit/>
          </a:bodyPr>
          <a:lstStyle/>
          <a:p>
            <a:pPr algn="ctr"/>
            <a:r>
              <a:rPr lang="sr-Latn-RS" dirty="0"/>
              <a:t>ZGRADA NEKADAŠNJEG BIOSKOPA „JEDINSTVO“  - SREMSKA MITROVICA</a:t>
            </a:r>
            <a:endParaRPr lang="ru-RU" dirty="0"/>
          </a:p>
        </p:txBody>
      </p:sp>
    </p:spTree>
    <p:extLst>
      <p:ext uri="{BB962C8B-B14F-4D97-AF65-F5344CB8AC3E}">
        <p14:creationId xmlns:p14="http://schemas.microsoft.com/office/powerpoint/2010/main" val="3919993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695244"/>
            <a:ext cx="3456384" cy="2373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48913"/>
            <a:ext cx="8640960" cy="369332"/>
          </a:xfrm>
          <a:prstGeom prst="rect">
            <a:avLst/>
          </a:prstGeom>
        </p:spPr>
        <p:txBody>
          <a:bodyPr wrap="square">
            <a:spAutoFit/>
          </a:bodyPr>
          <a:lstStyle/>
          <a:p>
            <a:pPr algn="ctr"/>
            <a:r>
              <a:rPr lang="sr-Latn-RS" dirty="0" smtClean="0"/>
              <a:t>OBJEKAT MANJEŽ  - KI</a:t>
            </a:r>
            <a:r>
              <a:rPr lang="en-US" dirty="0" smtClean="0"/>
              <a:t>KI</a:t>
            </a:r>
            <a:r>
              <a:rPr lang="sr-Latn-RS" dirty="0" smtClean="0"/>
              <a:t>NDA</a:t>
            </a:r>
            <a:endParaRPr lang="ru-R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077072"/>
            <a:ext cx="345638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43608" y="3290501"/>
            <a:ext cx="7344816" cy="369332"/>
          </a:xfrm>
          <a:prstGeom prst="rect">
            <a:avLst/>
          </a:prstGeom>
        </p:spPr>
        <p:txBody>
          <a:bodyPr wrap="square">
            <a:spAutoFit/>
          </a:bodyPr>
          <a:lstStyle/>
          <a:p>
            <a:pPr algn="ctr"/>
            <a:r>
              <a:rPr lang="sr-Latn-RS" dirty="0" smtClean="0"/>
              <a:t>OBJEKAT MAGACINA ZADRUGE - KIKINDA</a:t>
            </a:r>
            <a:endParaRPr lang="ru-RU" dirty="0"/>
          </a:p>
        </p:txBody>
      </p:sp>
    </p:spTree>
    <p:extLst>
      <p:ext uri="{BB962C8B-B14F-4D97-AF65-F5344CB8AC3E}">
        <p14:creationId xmlns:p14="http://schemas.microsoft.com/office/powerpoint/2010/main" val="275594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564" y="4365104"/>
            <a:ext cx="3524084" cy="213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050762" y="3793812"/>
            <a:ext cx="5220072" cy="369332"/>
          </a:xfrm>
          <a:prstGeom prst="rect">
            <a:avLst/>
          </a:prstGeom>
        </p:spPr>
        <p:txBody>
          <a:bodyPr wrap="square">
            <a:spAutoFit/>
          </a:bodyPr>
          <a:lstStyle/>
          <a:p>
            <a:pPr algn="ctr"/>
            <a:r>
              <a:rPr lang="sr-Latn-RS" dirty="0" smtClean="0"/>
              <a:t>BIVŠA ZGRADA DOMA  VOJSKE - VRŠAC</a:t>
            </a:r>
            <a:endParaRPr lang="ru-R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948" y="882225"/>
            <a:ext cx="3515700" cy="261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31640" y="116632"/>
            <a:ext cx="7488832" cy="369332"/>
          </a:xfrm>
          <a:prstGeom prst="rect">
            <a:avLst/>
          </a:prstGeom>
        </p:spPr>
        <p:txBody>
          <a:bodyPr wrap="square">
            <a:spAutoFit/>
          </a:bodyPr>
          <a:lstStyle/>
          <a:p>
            <a:r>
              <a:rPr lang="sr-Latn-RS" dirty="0" smtClean="0"/>
              <a:t>MAGACIN IZNAD SB „TERMAL“ U VRDNIKU  - OPŠTINA IRIG</a:t>
            </a:r>
            <a:endParaRPr lang="en-US" dirty="0"/>
          </a:p>
        </p:txBody>
      </p:sp>
    </p:spTree>
    <p:extLst>
      <p:ext uri="{BB962C8B-B14F-4D97-AF65-F5344CB8AC3E}">
        <p14:creationId xmlns:p14="http://schemas.microsoft.com/office/powerpoint/2010/main" val="139300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1458</TotalTime>
  <Words>2258</Words>
  <Application>Microsoft Office PowerPoint</Application>
  <PresentationFormat>On-screen Show (4:3)</PresentationFormat>
  <Paragraphs>262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NOVI KREATIVNI PROSTORI VOJVODINE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88</cp:revision>
  <dcterms:created xsi:type="dcterms:W3CDTF">2015-04-16T16:48:02Z</dcterms:created>
  <dcterms:modified xsi:type="dcterms:W3CDTF">2015-05-15T05:49:47Z</dcterms:modified>
</cp:coreProperties>
</file>